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326" r:id="rId2"/>
    <p:sldId id="314" r:id="rId3"/>
    <p:sldId id="335" r:id="rId4"/>
    <p:sldId id="322" r:id="rId5"/>
    <p:sldId id="359" r:id="rId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741"/>
    <a:srgbClr val="CEE1FB"/>
    <a:srgbClr val="E8F0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3" autoAdjust="0"/>
    <p:restoredTop sz="94660"/>
  </p:normalViewPr>
  <p:slideViewPr>
    <p:cSldViewPr snapToGrid="0">
      <p:cViewPr varScale="1">
        <p:scale>
          <a:sx n="60" d="100"/>
          <a:sy n="6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83B159-6511-4247-80CF-0263E46B8EFC}" type="datetimeFigureOut">
              <a:rPr lang="da-DK" smtClean="0"/>
              <a:t>24-02-2023</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D30797-A444-469A-B3C5-69B71A3230C7}" type="slidenum">
              <a:rPr lang="da-DK" smtClean="0"/>
              <a:t>‹nr.›</a:t>
            </a:fld>
            <a:endParaRPr lang="da-DK"/>
          </a:p>
        </p:txBody>
      </p:sp>
    </p:spTree>
    <p:extLst>
      <p:ext uri="{BB962C8B-B14F-4D97-AF65-F5344CB8AC3E}">
        <p14:creationId xmlns:p14="http://schemas.microsoft.com/office/powerpoint/2010/main" val="1154431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Forside Cyan">
    <p:bg>
      <p:bgPr>
        <a:solidFill>
          <a:schemeClr val="bg2"/>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09600" y="1529144"/>
            <a:ext cx="9034272" cy="2387600"/>
          </a:xfrm>
        </p:spPr>
        <p:txBody>
          <a:bodyPr anchor="t"/>
          <a:lstStyle>
            <a:lvl1pPr algn="l">
              <a:lnSpc>
                <a:spcPct val="100000"/>
              </a:lnSpc>
              <a:defRPr sz="7400">
                <a:solidFill>
                  <a:schemeClr val="bg1"/>
                </a:solidFill>
              </a:defRPr>
            </a:lvl1pPr>
          </a:lstStyle>
          <a:p>
            <a:r>
              <a:rPr lang="da-DK" dirty="0" smtClean="0"/>
              <a:t>Klik for at redigere i master</a:t>
            </a:r>
            <a:endParaRPr lang="da-DK" dirty="0"/>
          </a:p>
        </p:txBody>
      </p:sp>
      <p:sp>
        <p:nvSpPr>
          <p:cNvPr id="3" name="Undertitel 2"/>
          <p:cNvSpPr>
            <a:spLocks noGrp="1"/>
          </p:cNvSpPr>
          <p:nvPr>
            <p:ph type="subTitle" idx="1"/>
          </p:nvPr>
        </p:nvSpPr>
        <p:spPr>
          <a:xfrm>
            <a:off x="609600" y="5284534"/>
            <a:ext cx="5498592" cy="1157160"/>
          </a:xfrm>
        </p:spPr>
        <p:txBody>
          <a:bodyPr>
            <a:noAutofit/>
          </a:bodyPr>
          <a:lstStyle>
            <a:lvl1pPr marL="0" indent="0" algn="l">
              <a:lnSpc>
                <a:spcPct val="11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smtClean="0"/>
              <a:t>Klik for at redigere undertiteltypografien i masteren</a:t>
            </a:r>
            <a:endParaRPr lang="da-DK" dirty="0"/>
          </a:p>
        </p:txBody>
      </p:sp>
      <p:sp>
        <p:nvSpPr>
          <p:cNvPr id="4" name="Pladsholder til dato 3"/>
          <p:cNvSpPr>
            <a:spLocks noGrp="1"/>
          </p:cNvSpPr>
          <p:nvPr>
            <p:ph type="dt" sz="half" idx="10"/>
          </p:nvPr>
        </p:nvSpPr>
        <p:spPr/>
        <p:txBody>
          <a:bodyPr/>
          <a:lstStyle>
            <a:lvl1pPr>
              <a:defRPr>
                <a:solidFill>
                  <a:schemeClr val="bg1"/>
                </a:solidFill>
              </a:defRPr>
            </a:lvl1pPr>
          </a:lstStyle>
          <a:p>
            <a:r>
              <a:rPr lang="da-DK" dirty="0" smtClean="0"/>
              <a:t>PowerPoint designguide - Maj 2019</a:t>
            </a:r>
            <a:endParaRPr lang="da-DK" dirty="0"/>
          </a:p>
        </p:txBody>
      </p:sp>
      <p:sp>
        <p:nvSpPr>
          <p:cNvPr id="6" name="Pladsholder til slidenummer 5"/>
          <p:cNvSpPr>
            <a:spLocks noGrp="1"/>
          </p:cNvSpPr>
          <p:nvPr>
            <p:ph type="sldNum" sz="quarter" idx="12"/>
          </p:nvPr>
        </p:nvSpPr>
        <p:spPr/>
        <p:txBody>
          <a:bodyPr/>
          <a:lstStyle>
            <a:lvl1pPr>
              <a:defRPr>
                <a:solidFill>
                  <a:schemeClr val="bg1"/>
                </a:solidFill>
              </a:defRPr>
            </a:lvl1pPr>
          </a:lstStyle>
          <a:p>
            <a:fld id="{E040A824-AD9E-4482-8FF9-29A6726D8660}" type="slidenum">
              <a:rPr lang="da-DK" smtClean="0"/>
              <a:pPr/>
              <a:t>‹nr.›</a:t>
            </a:fld>
            <a:endParaRPr lang="da-DK"/>
          </a:p>
        </p:txBody>
      </p:sp>
    </p:spTree>
    <p:extLst>
      <p:ext uri="{BB962C8B-B14F-4D97-AF65-F5344CB8AC3E}">
        <p14:creationId xmlns:p14="http://schemas.microsoft.com/office/powerpoint/2010/main" val="207889916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killeside Cyan">
    <p:bg>
      <p:bgPr>
        <a:solidFill>
          <a:schemeClr val="bg2"/>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09600" y="1529144"/>
            <a:ext cx="9034272" cy="2387600"/>
          </a:xfrm>
        </p:spPr>
        <p:txBody>
          <a:bodyPr anchor="t"/>
          <a:lstStyle>
            <a:lvl1pPr algn="l">
              <a:lnSpc>
                <a:spcPct val="100000"/>
              </a:lnSpc>
              <a:defRPr sz="7400">
                <a:solidFill>
                  <a:schemeClr val="bg1"/>
                </a:solidFill>
              </a:defRPr>
            </a:lvl1pPr>
          </a:lstStyle>
          <a:p>
            <a:r>
              <a:rPr lang="da-DK" dirty="0" smtClean="0"/>
              <a:t>Klik for at redigere i master</a:t>
            </a:r>
            <a:endParaRPr lang="da-DK" dirty="0"/>
          </a:p>
        </p:txBody>
      </p:sp>
      <p:sp>
        <p:nvSpPr>
          <p:cNvPr id="4" name="Pladsholder til dato 3"/>
          <p:cNvSpPr>
            <a:spLocks noGrp="1"/>
          </p:cNvSpPr>
          <p:nvPr>
            <p:ph type="dt" sz="half" idx="10"/>
          </p:nvPr>
        </p:nvSpPr>
        <p:spPr/>
        <p:txBody>
          <a:bodyPr/>
          <a:lstStyle>
            <a:lvl1pPr>
              <a:defRPr>
                <a:solidFill>
                  <a:schemeClr val="bg1"/>
                </a:solidFill>
              </a:defRPr>
            </a:lvl1pPr>
          </a:lstStyle>
          <a:p>
            <a:r>
              <a:rPr lang="da-DK" dirty="0" smtClean="0"/>
              <a:t>PowerPoint designguide - Maj 2019</a:t>
            </a:r>
            <a:endParaRPr lang="da-DK" dirty="0"/>
          </a:p>
        </p:txBody>
      </p:sp>
      <p:sp>
        <p:nvSpPr>
          <p:cNvPr id="6" name="Pladsholder til slidenummer 5"/>
          <p:cNvSpPr>
            <a:spLocks noGrp="1"/>
          </p:cNvSpPr>
          <p:nvPr>
            <p:ph type="sldNum" sz="quarter" idx="12"/>
          </p:nvPr>
        </p:nvSpPr>
        <p:spPr/>
        <p:txBody>
          <a:bodyPr/>
          <a:lstStyle>
            <a:lvl1pPr>
              <a:defRPr>
                <a:solidFill>
                  <a:schemeClr val="bg1"/>
                </a:solidFill>
              </a:defRPr>
            </a:lvl1pPr>
          </a:lstStyle>
          <a:p>
            <a:fld id="{E040A824-AD9E-4482-8FF9-29A6726D8660}" type="slidenum">
              <a:rPr lang="da-DK" smtClean="0"/>
              <a:pPr/>
              <a:t>‹nr.›</a:t>
            </a:fld>
            <a:endParaRPr lang="da-DK"/>
          </a:p>
        </p:txBody>
      </p:sp>
    </p:spTree>
    <p:extLst>
      <p:ext uri="{BB962C8B-B14F-4D97-AF65-F5344CB8AC3E}">
        <p14:creationId xmlns:p14="http://schemas.microsoft.com/office/powerpoint/2010/main" val="71959542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killeside Hvid">
    <p:bg>
      <p:bgRef idx="1001">
        <a:schemeClr val="bg1"/>
      </p:bgRef>
    </p:bg>
    <p:spTree>
      <p:nvGrpSpPr>
        <p:cNvPr id="1" name=""/>
        <p:cNvGrpSpPr/>
        <p:nvPr/>
      </p:nvGrpSpPr>
      <p:grpSpPr>
        <a:xfrm>
          <a:off x="0" y="0"/>
          <a:ext cx="0" cy="0"/>
          <a:chOff x="0" y="0"/>
          <a:chExt cx="0" cy="0"/>
        </a:xfrm>
      </p:grpSpPr>
      <p:sp>
        <p:nvSpPr>
          <p:cNvPr id="2" name="Titel 1"/>
          <p:cNvSpPr>
            <a:spLocks noGrp="1"/>
          </p:cNvSpPr>
          <p:nvPr>
            <p:ph type="ctrTitle"/>
          </p:nvPr>
        </p:nvSpPr>
        <p:spPr>
          <a:xfrm>
            <a:off x="609600" y="1529144"/>
            <a:ext cx="9034272" cy="2387600"/>
          </a:xfrm>
        </p:spPr>
        <p:txBody>
          <a:bodyPr anchor="t"/>
          <a:lstStyle>
            <a:lvl1pPr algn="l">
              <a:lnSpc>
                <a:spcPct val="100000"/>
              </a:lnSpc>
              <a:defRPr sz="7400">
                <a:solidFill>
                  <a:schemeClr val="tx1"/>
                </a:solidFill>
              </a:defRPr>
            </a:lvl1pPr>
          </a:lstStyle>
          <a:p>
            <a:r>
              <a:rPr lang="da-DK" dirty="0" smtClean="0"/>
              <a:t>Klik for at redigere i master</a:t>
            </a:r>
            <a:endParaRPr lang="da-DK" dirty="0"/>
          </a:p>
        </p:txBody>
      </p:sp>
      <p:sp>
        <p:nvSpPr>
          <p:cNvPr id="4" name="Pladsholder til dato 3"/>
          <p:cNvSpPr>
            <a:spLocks noGrp="1"/>
          </p:cNvSpPr>
          <p:nvPr>
            <p:ph type="dt" sz="half" idx="10"/>
          </p:nvPr>
        </p:nvSpPr>
        <p:spPr/>
        <p:txBody>
          <a:bodyPr/>
          <a:lstStyle>
            <a:lvl1pPr>
              <a:defRPr>
                <a:solidFill>
                  <a:schemeClr val="tx1"/>
                </a:solidFill>
              </a:defRPr>
            </a:lvl1pPr>
          </a:lstStyle>
          <a:p>
            <a:r>
              <a:rPr lang="da-DK" smtClean="0"/>
              <a:t>PowerPoint designguide - Maj 2019</a:t>
            </a:r>
            <a:endParaRPr lang="da-DK" dirty="0"/>
          </a:p>
        </p:txBody>
      </p:sp>
      <p:sp>
        <p:nvSpPr>
          <p:cNvPr id="6" name="Pladsholder til slidenummer 5"/>
          <p:cNvSpPr>
            <a:spLocks noGrp="1"/>
          </p:cNvSpPr>
          <p:nvPr>
            <p:ph type="sldNum" sz="quarter" idx="12"/>
          </p:nvPr>
        </p:nvSpPr>
        <p:spPr/>
        <p:txBody>
          <a:bodyPr/>
          <a:lstStyle>
            <a:lvl1pPr>
              <a:defRPr>
                <a:solidFill>
                  <a:schemeClr val="tx1"/>
                </a:solidFill>
              </a:defRPr>
            </a:lvl1pPr>
          </a:lstStyle>
          <a:p>
            <a:fld id="{E040A824-AD9E-4482-8FF9-29A6726D8660}" type="slidenum">
              <a:rPr lang="da-DK" smtClean="0"/>
              <a:pPr/>
              <a:t>‹nr.›</a:t>
            </a:fld>
            <a:endParaRPr lang="da-DK"/>
          </a:p>
        </p:txBody>
      </p:sp>
    </p:spTree>
    <p:extLst>
      <p:ext uri="{BB962C8B-B14F-4D97-AF65-F5344CB8AC3E}">
        <p14:creationId xmlns:p14="http://schemas.microsoft.com/office/powerpoint/2010/main" val="339789063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 Hvid">
    <p:bg>
      <p:bgRef idx="1001">
        <a:schemeClr val="bg1"/>
      </p:bgRef>
    </p:bg>
    <p:spTree>
      <p:nvGrpSpPr>
        <p:cNvPr id="1" name=""/>
        <p:cNvGrpSpPr/>
        <p:nvPr/>
      </p:nvGrpSpPr>
      <p:grpSpPr>
        <a:xfrm>
          <a:off x="0" y="0"/>
          <a:ext cx="0" cy="0"/>
          <a:chOff x="0" y="0"/>
          <a:chExt cx="0" cy="0"/>
        </a:xfrm>
      </p:grpSpPr>
      <p:sp>
        <p:nvSpPr>
          <p:cNvPr id="2" name="Titel 1"/>
          <p:cNvSpPr>
            <a:spLocks noGrp="1"/>
          </p:cNvSpPr>
          <p:nvPr>
            <p:ph type="ctrTitle"/>
          </p:nvPr>
        </p:nvSpPr>
        <p:spPr>
          <a:xfrm>
            <a:off x="609600" y="1529144"/>
            <a:ext cx="9034272" cy="2387600"/>
          </a:xfrm>
        </p:spPr>
        <p:txBody>
          <a:bodyPr anchor="t"/>
          <a:lstStyle>
            <a:lvl1pPr algn="l">
              <a:lnSpc>
                <a:spcPct val="100000"/>
              </a:lnSpc>
              <a:defRPr sz="7400">
                <a:solidFill>
                  <a:schemeClr val="tx1"/>
                </a:solidFill>
              </a:defRPr>
            </a:lvl1pPr>
          </a:lstStyle>
          <a:p>
            <a:r>
              <a:rPr lang="da-DK" dirty="0" smtClean="0"/>
              <a:t>Klik for at redigere i master</a:t>
            </a:r>
            <a:endParaRPr lang="da-DK" dirty="0"/>
          </a:p>
        </p:txBody>
      </p:sp>
      <p:sp>
        <p:nvSpPr>
          <p:cNvPr id="4" name="Pladsholder til dato 3"/>
          <p:cNvSpPr>
            <a:spLocks noGrp="1"/>
          </p:cNvSpPr>
          <p:nvPr>
            <p:ph type="dt" sz="half" idx="10"/>
          </p:nvPr>
        </p:nvSpPr>
        <p:spPr/>
        <p:txBody>
          <a:bodyPr/>
          <a:lstStyle>
            <a:lvl1pPr>
              <a:defRPr>
                <a:solidFill>
                  <a:schemeClr val="tx1"/>
                </a:solidFill>
              </a:defRPr>
            </a:lvl1pPr>
          </a:lstStyle>
          <a:p>
            <a:r>
              <a:rPr lang="da-DK" smtClean="0"/>
              <a:t>PowerPoint designguide - Maj 2019</a:t>
            </a:r>
            <a:endParaRPr lang="da-DK"/>
          </a:p>
        </p:txBody>
      </p:sp>
      <p:sp>
        <p:nvSpPr>
          <p:cNvPr id="6" name="Pladsholder til slidenummer 5"/>
          <p:cNvSpPr>
            <a:spLocks noGrp="1"/>
          </p:cNvSpPr>
          <p:nvPr>
            <p:ph type="sldNum" sz="quarter" idx="12"/>
          </p:nvPr>
        </p:nvSpPr>
        <p:spPr/>
        <p:txBody>
          <a:bodyPr/>
          <a:lstStyle>
            <a:lvl1pPr>
              <a:defRPr>
                <a:solidFill>
                  <a:schemeClr val="tx1"/>
                </a:solidFill>
              </a:defRPr>
            </a:lvl1pPr>
          </a:lstStyle>
          <a:p>
            <a:fld id="{E040A824-AD9E-4482-8FF9-29A6726D8660}" type="slidenum">
              <a:rPr lang="da-DK" smtClean="0"/>
              <a:pPr/>
              <a:t>‹nr.›</a:t>
            </a:fld>
            <a:endParaRPr lang="da-DK"/>
          </a:p>
        </p:txBody>
      </p:sp>
      <p:sp>
        <p:nvSpPr>
          <p:cNvPr id="7" name="Undertitel 2"/>
          <p:cNvSpPr>
            <a:spLocks noGrp="1"/>
          </p:cNvSpPr>
          <p:nvPr>
            <p:ph type="subTitle" idx="1"/>
          </p:nvPr>
        </p:nvSpPr>
        <p:spPr>
          <a:xfrm>
            <a:off x="609600" y="5284534"/>
            <a:ext cx="5498592" cy="1157160"/>
          </a:xfrm>
        </p:spPr>
        <p:txBody>
          <a:bodyPr>
            <a:noAutofit/>
          </a:bodyPr>
          <a:lstStyle>
            <a:lvl1pPr marL="0" indent="0" algn="l">
              <a:lnSpc>
                <a:spcPct val="110000"/>
              </a:lnSpc>
              <a:buNone/>
              <a:defRPr sz="3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smtClean="0"/>
              <a:t>Klik for at redigere undertiteltypografien i masteren</a:t>
            </a:r>
            <a:endParaRPr lang="da-DK" dirty="0"/>
          </a:p>
        </p:txBody>
      </p:sp>
    </p:spTree>
    <p:extLst>
      <p:ext uri="{BB962C8B-B14F-4D97-AF65-F5344CB8AC3E}">
        <p14:creationId xmlns:p14="http://schemas.microsoft.com/office/powerpoint/2010/main" val="132508517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side Cyan + Grafik">
    <p:bg>
      <p:bgPr>
        <a:solidFill>
          <a:schemeClr val="bg2"/>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09600" y="1529144"/>
            <a:ext cx="9034272" cy="2387600"/>
          </a:xfrm>
        </p:spPr>
        <p:txBody>
          <a:bodyPr anchor="t"/>
          <a:lstStyle>
            <a:lvl1pPr algn="l">
              <a:lnSpc>
                <a:spcPct val="100000"/>
              </a:lnSpc>
              <a:defRPr sz="7400">
                <a:solidFill>
                  <a:schemeClr val="bg1"/>
                </a:solidFill>
              </a:defRPr>
            </a:lvl1pPr>
          </a:lstStyle>
          <a:p>
            <a:r>
              <a:rPr lang="da-DK" dirty="0" smtClean="0"/>
              <a:t>Klik for at redigere i master</a:t>
            </a:r>
            <a:endParaRPr lang="da-DK" dirty="0"/>
          </a:p>
        </p:txBody>
      </p:sp>
      <p:sp>
        <p:nvSpPr>
          <p:cNvPr id="4" name="Pladsholder til dato 3"/>
          <p:cNvSpPr>
            <a:spLocks noGrp="1"/>
          </p:cNvSpPr>
          <p:nvPr>
            <p:ph type="dt" sz="half" idx="10"/>
          </p:nvPr>
        </p:nvSpPr>
        <p:spPr/>
        <p:txBody>
          <a:bodyPr/>
          <a:lstStyle>
            <a:lvl1pPr>
              <a:defRPr>
                <a:solidFill>
                  <a:schemeClr val="bg1"/>
                </a:solidFill>
              </a:defRPr>
            </a:lvl1pPr>
          </a:lstStyle>
          <a:p>
            <a:r>
              <a:rPr lang="da-DK" smtClean="0"/>
              <a:t>PowerPoint designguide - Maj 2019</a:t>
            </a:r>
            <a:endParaRPr lang="da-DK"/>
          </a:p>
        </p:txBody>
      </p:sp>
      <p:sp>
        <p:nvSpPr>
          <p:cNvPr id="6" name="Pladsholder til slidenummer 5"/>
          <p:cNvSpPr>
            <a:spLocks noGrp="1"/>
          </p:cNvSpPr>
          <p:nvPr>
            <p:ph type="sldNum" sz="quarter" idx="12"/>
          </p:nvPr>
        </p:nvSpPr>
        <p:spPr/>
        <p:txBody>
          <a:bodyPr/>
          <a:lstStyle>
            <a:lvl1pPr>
              <a:defRPr>
                <a:solidFill>
                  <a:schemeClr val="bg1"/>
                </a:solidFill>
              </a:defRPr>
            </a:lvl1pPr>
          </a:lstStyle>
          <a:p>
            <a:fld id="{E040A824-AD9E-4482-8FF9-29A6726D8660}" type="slidenum">
              <a:rPr lang="da-DK" smtClean="0"/>
              <a:pPr/>
              <a:t>‹nr.›</a:t>
            </a:fld>
            <a:endParaRPr lang="da-DK"/>
          </a:p>
        </p:txBody>
      </p:sp>
      <p:pic>
        <p:nvPicPr>
          <p:cNvPr id="8" name="Innovationsfonden_Supergrafik_VariationA_Teal_RGB.png" descr="Innovationsfonden_Supergrafik_VariationA_Teal_RGB.png"/>
          <p:cNvPicPr preferRelativeResize="0">
            <a:picLocks noChangeAspect="1"/>
          </p:cNvPicPr>
          <p:nvPr userDrawn="1"/>
        </p:nvPicPr>
        <p:blipFill>
          <a:blip r:embed="rId2">
            <a:extLst/>
          </a:blip>
          <a:stretch>
            <a:fillRect/>
          </a:stretch>
        </p:blipFill>
        <p:spPr>
          <a:xfrm>
            <a:off x="2948719" y="775685"/>
            <a:ext cx="6695153" cy="4320000"/>
          </a:xfrm>
          <a:prstGeom prst="rect">
            <a:avLst/>
          </a:prstGeom>
          <a:ln w="12700">
            <a:miter lim="400000"/>
          </a:ln>
        </p:spPr>
      </p:pic>
      <p:sp>
        <p:nvSpPr>
          <p:cNvPr id="9" name="Undertitel 2"/>
          <p:cNvSpPr>
            <a:spLocks noGrp="1"/>
          </p:cNvSpPr>
          <p:nvPr>
            <p:ph type="subTitle" idx="1"/>
          </p:nvPr>
        </p:nvSpPr>
        <p:spPr>
          <a:xfrm>
            <a:off x="609600" y="5284534"/>
            <a:ext cx="5498592" cy="1157160"/>
          </a:xfrm>
        </p:spPr>
        <p:txBody>
          <a:bodyPr>
            <a:noAutofit/>
          </a:bodyPr>
          <a:lstStyle>
            <a:lvl1pPr marL="0" indent="0" algn="l">
              <a:lnSpc>
                <a:spcPct val="11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smtClean="0"/>
              <a:t>Klik for at redigere undertiteltypografien i masteren</a:t>
            </a:r>
            <a:endParaRPr lang="da-DK" dirty="0"/>
          </a:p>
        </p:txBody>
      </p:sp>
    </p:spTree>
    <p:extLst>
      <p:ext uri="{BB962C8B-B14F-4D97-AF65-F5344CB8AC3E}">
        <p14:creationId xmlns:p14="http://schemas.microsoft.com/office/powerpoint/2010/main" val="284378791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 + Grafik">
    <p:bg>
      <p:bgRef idx="1001">
        <a:schemeClr val="bg1"/>
      </p:bgRef>
    </p:bg>
    <p:spTree>
      <p:nvGrpSpPr>
        <p:cNvPr id="1" name=""/>
        <p:cNvGrpSpPr/>
        <p:nvPr/>
      </p:nvGrpSpPr>
      <p:grpSpPr>
        <a:xfrm>
          <a:off x="0" y="0"/>
          <a:ext cx="0" cy="0"/>
          <a:chOff x="0" y="0"/>
          <a:chExt cx="0" cy="0"/>
        </a:xfrm>
      </p:grpSpPr>
      <p:sp>
        <p:nvSpPr>
          <p:cNvPr id="2" name="Titel 1"/>
          <p:cNvSpPr>
            <a:spLocks noGrp="1"/>
          </p:cNvSpPr>
          <p:nvPr>
            <p:ph type="ctrTitle"/>
          </p:nvPr>
        </p:nvSpPr>
        <p:spPr>
          <a:xfrm>
            <a:off x="609600" y="1529144"/>
            <a:ext cx="9034272" cy="2387600"/>
          </a:xfrm>
        </p:spPr>
        <p:txBody>
          <a:bodyPr anchor="t"/>
          <a:lstStyle>
            <a:lvl1pPr algn="l">
              <a:lnSpc>
                <a:spcPct val="100000"/>
              </a:lnSpc>
              <a:defRPr sz="7400">
                <a:solidFill>
                  <a:schemeClr val="tx1"/>
                </a:solidFill>
              </a:defRPr>
            </a:lvl1pPr>
          </a:lstStyle>
          <a:p>
            <a:r>
              <a:rPr lang="da-DK" dirty="0" smtClean="0"/>
              <a:t>Klik for at redigere i master</a:t>
            </a:r>
            <a:endParaRPr lang="da-DK" dirty="0"/>
          </a:p>
        </p:txBody>
      </p:sp>
      <p:sp>
        <p:nvSpPr>
          <p:cNvPr id="4" name="Pladsholder til dato 3"/>
          <p:cNvSpPr>
            <a:spLocks noGrp="1"/>
          </p:cNvSpPr>
          <p:nvPr>
            <p:ph type="dt" sz="half" idx="10"/>
          </p:nvPr>
        </p:nvSpPr>
        <p:spPr/>
        <p:txBody>
          <a:bodyPr/>
          <a:lstStyle>
            <a:lvl1pPr>
              <a:defRPr>
                <a:solidFill>
                  <a:schemeClr val="tx1"/>
                </a:solidFill>
              </a:defRPr>
            </a:lvl1pPr>
          </a:lstStyle>
          <a:p>
            <a:r>
              <a:rPr lang="da-DK" smtClean="0"/>
              <a:t>PowerPoint designguide - Maj 2019</a:t>
            </a:r>
            <a:endParaRPr lang="da-DK"/>
          </a:p>
        </p:txBody>
      </p:sp>
      <p:sp>
        <p:nvSpPr>
          <p:cNvPr id="6" name="Pladsholder til slidenummer 5"/>
          <p:cNvSpPr>
            <a:spLocks noGrp="1"/>
          </p:cNvSpPr>
          <p:nvPr>
            <p:ph type="sldNum" sz="quarter" idx="12"/>
          </p:nvPr>
        </p:nvSpPr>
        <p:spPr/>
        <p:txBody>
          <a:bodyPr/>
          <a:lstStyle>
            <a:lvl1pPr>
              <a:defRPr>
                <a:solidFill>
                  <a:schemeClr val="tx1"/>
                </a:solidFill>
              </a:defRPr>
            </a:lvl1pPr>
          </a:lstStyle>
          <a:p>
            <a:fld id="{E040A824-AD9E-4482-8FF9-29A6726D8660}" type="slidenum">
              <a:rPr lang="da-DK" smtClean="0"/>
              <a:pPr/>
              <a:t>‹nr.›</a:t>
            </a:fld>
            <a:endParaRPr lang="da-DK"/>
          </a:p>
        </p:txBody>
      </p:sp>
      <p:pic>
        <p:nvPicPr>
          <p:cNvPr id="7" name="Innovationsfonden_Supergrafik_VariationA_Teal_RGB.png" descr="Innovationsfonden_Supergrafik_VariationA_Teal_RGB.png"/>
          <p:cNvPicPr preferRelativeResize="0">
            <a:picLocks noChangeAspect="1"/>
          </p:cNvPicPr>
          <p:nvPr userDrawn="1"/>
        </p:nvPicPr>
        <p:blipFill>
          <a:blip r:embed="rId2">
            <a:extLst/>
          </a:blip>
          <a:stretch>
            <a:fillRect/>
          </a:stretch>
        </p:blipFill>
        <p:spPr>
          <a:xfrm>
            <a:off x="2948719" y="775685"/>
            <a:ext cx="6695153" cy="4320000"/>
          </a:xfrm>
          <a:prstGeom prst="rect">
            <a:avLst/>
          </a:prstGeom>
          <a:ln w="12700">
            <a:miter lim="400000"/>
          </a:ln>
        </p:spPr>
      </p:pic>
      <p:sp>
        <p:nvSpPr>
          <p:cNvPr id="9" name="Undertitel 2"/>
          <p:cNvSpPr>
            <a:spLocks noGrp="1"/>
          </p:cNvSpPr>
          <p:nvPr>
            <p:ph type="subTitle" idx="1"/>
          </p:nvPr>
        </p:nvSpPr>
        <p:spPr>
          <a:xfrm>
            <a:off x="609600" y="5284534"/>
            <a:ext cx="5498592" cy="1157160"/>
          </a:xfrm>
        </p:spPr>
        <p:txBody>
          <a:bodyPr>
            <a:noAutofit/>
          </a:bodyPr>
          <a:lstStyle>
            <a:lvl1pPr marL="0" indent="0" algn="l">
              <a:lnSpc>
                <a:spcPct val="110000"/>
              </a:lnSpc>
              <a:buNone/>
              <a:defRPr sz="3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smtClean="0"/>
              <a:t>Klik for at redigere undertiteltypografien i masteren</a:t>
            </a:r>
            <a:endParaRPr lang="da-DK" dirty="0"/>
          </a:p>
        </p:txBody>
      </p:sp>
    </p:spTree>
    <p:extLst>
      <p:ext uri="{BB962C8B-B14F-4D97-AF65-F5344CB8AC3E}">
        <p14:creationId xmlns:p14="http://schemas.microsoft.com/office/powerpoint/2010/main" val="301248182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Rediger typografien i masterens</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r>
              <a:rPr lang="da-DK" smtClean="0"/>
              <a:t>PowerPoint designguide - Maj 2019</a:t>
            </a:r>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E040A824-AD9E-4482-8FF9-29A6726D8660}" type="slidenum">
              <a:rPr lang="da-DK" smtClean="0"/>
              <a:t>‹nr.›</a:t>
            </a:fld>
            <a:endParaRPr lang="da-DK"/>
          </a:p>
        </p:txBody>
      </p:sp>
    </p:spTree>
    <p:extLst>
      <p:ext uri="{BB962C8B-B14F-4D97-AF65-F5344CB8AC3E}">
        <p14:creationId xmlns:p14="http://schemas.microsoft.com/office/powerpoint/2010/main" val="971772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r>
              <a:rPr lang="da-DK" smtClean="0"/>
              <a:t>PowerPoint designguide - Maj 2019</a:t>
            </a:r>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E040A824-AD9E-4482-8FF9-29A6726D8660}" type="slidenum">
              <a:rPr lang="da-DK" smtClean="0"/>
              <a:t>‹nr.›</a:t>
            </a:fld>
            <a:endParaRPr lang="da-DK"/>
          </a:p>
        </p:txBody>
      </p:sp>
    </p:spTree>
    <p:extLst>
      <p:ext uri="{BB962C8B-B14F-4D97-AF65-F5344CB8AC3E}">
        <p14:creationId xmlns:p14="http://schemas.microsoft.com/office/powerpoint/2010/main" val="2674070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 1/3 billede">
    <p:spTree>
      <p:nvGrpSpPr>
        <p:cNvPr id="1" name=""/>
        <p:cNvGrpSpPr/>
        <p:nvPr/>
      </p:nvGrpSpPr>
      <p:grpSpPr>
        <a:xfrm>
          <a:off x="0" y="0"/>
          <a:ext cx="0" cy="0"/>
          <a:chOff x="0" y="0"/>
          <a:chExt cx="0" cy="0"/>
        </a:xfrm>
      </p:grpSpPr>
      <p:sp>
        <p:nvSpPr>
          <p:cNvPr id="8" name="Pladsholder til billede 7"/>
          <p:cNvSpPr>
            <a:spLocks noGrp="1"/>
          </p:cNvSpPr>
          <p:nvPr>
            <p:ph type="pic" sz="quarter" idx="13"/>
          </p:nvPr>
        </p:nvSpPr>
        <p:spPr>
          <a:xfrm>
            <a:off x="7632700" y="0"/>
            <a:ext cx="4559300" cy="6858000"/>
          </a:xfrm>
        </p:spPr>
        <p:txBody>
          <a:bodyPr/>
          <a:lstStyle/>
          <a:p>
            <a:endParaRPr lang="da-DK"/>
          </a:p>
        </p:txBody>
      </p:sp>
      <p:sp>
        <p:nvSpPr>
          <p:cNvPr id="2" name="Titel 1"/>
          <p:cNvSpPr>
            <a:spLocks noGrp="1"/>
          </p:cNvSpPr>
          <p:nvPr>
            <p:ph type="title"/>
          </p:nvPr>
        </p:nvSpPr>
        <p:spPr>
          <a:xfrm>
            <a:off x="609600" y="1052513"/>
            <a:ext cx="6425184" cy="878838"/>
          </a:xfrm>
        </p:spPr>
        <p:txBody>
          <a:bodyPr/>
          <a:lstStyle/>
          <a:p>
            <a:r>
              <a:rPr lang="da-DK" smtClean="0"/>
              <a:t>Klik for at redigere i master</a:t>
            </a:r>
            <a:endParaRPr lang="da-DK"/>
          </a:p>
        </p:txBody>
      </p:sp>
      <p:sp>
        <p:nvSpPr>
          <p:cNvPr id="3" name="Pladsholder til indhold 2"/>
          <p:cNvSpPr>
            <a:spLocks noGrp="1"/>
          </p:cNvSpPr>
          <p:nvPr>
            <p:ph idx="1"/>
          </p:nvPr>
        </p:nvSpPr>
        <p:spPr>
          <a:xfrm>
            <a:off x="609601" y="2241550"/>
            <a:ext cx="6425183" cy="4025138"/>
          </a:xfrm>
        </p:spPr>
        <p:txBody>
          <a:bodyPr/>
          <a:lstStyle/>
          <a:p>
            <a:pPr lvl="0"/>
            <a:r>
              <a:rPr lang="da-DK" dirty="0" smtClean="0"/>
              <a:t>Rediger typografien i masterens</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10"/>
          </p:nvPr>
        </p:nvSpPr>
        <p:spPr/>
        <p:txBody>
          <a:bodyPr/>
          <a:lstStyle/>
          <a:p>
            <a:r>
              <a:rPr lang="da-DK" smtClean="0"/>
              <a:t>PowerPoint designguide - Maj 2019</a:t>
            </a:r>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E040A824-AD9E-4482-8FF9-29A6726D8660}" type="slidenum">
              <a:rPr lang="da-DK" smtClean="0"/>
              <a:t>‹nr.›</a:t>
            </a:fld>
            <a:endParaRPr lang="da-DK"/>
          </a:p>
        </p:txBody>
      </p:sp>
    </p:spTree>
    <p:extLst>
      <p:ext uri="{BB962C8B-B14F-4D97-AF65-F5344CB8AC3E}">
        <p14:creationId xmlns:p14="http://schemas.microsoft.com/office/powerpoint/2010/main" val="375795271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 1/2 billede">
    <p:spTree>
      <p:nvGrpSpPr>
        <p:cNvPr id="1" name=""/>
        <p:cNvGrpSpPr/>
        <p:nvPr/>
      </p:nvGrpSpPr>
      <p:grpSpPr>
        <a:xfrm>
          <a:off x="0" y="0"/>
          <a:ext cx="0" cy="0"/>
          <a:chOff x="0" y="0"/>
          <a:chExt cx="0" cy="0"/>
        </a:xfrm>
      </p:grpSpPr>
      <p:sp>
        <p:nvSpPr>
          <p:cNvPr id="8" name="Pladsholder til billede 7"/>
          <p:cNvSpPr>
            <a:spLocks noGrp="1"/>
          </p:cNvSpPr>
          <p:nvPr>
            <p:ph type="pic" sz="quarter" idx="13"/>
          </p:nvPr>
        </p:nvSpPr>
        <p:spPr>
          <a:xfrm>
            <a:off x="6096000" y="0"/>
            <a:ext cx="6096000" cy="6858000"/>
          </a:xfrm>
        </p:spPr>
        <p:txBody>
          <a:bodyPr/>
          <a:lstStyle/>
          <a:p>
            <a:endParaRPr lang="da-DK"/>
          </a:p>
        </p:txBody>
      </p:sp>
      <p:sp>
        <p:nvSpPr>
          <p:cNvPr id="2" name="Titel 1"/>
          <p:cNvSpPr>
            <a:spLocks noGrp="1"/>
          </p:cNvSpPr>
          <p:nvPr>
            <p:ph type="title"/>
          </p:nvPr>
        </p:nvSpPr>
        <p:spPr>
          <a:xfrm>
            <a:off x="609600" y="1052513"/>
            <a:ext cx="5108448" cy="878838"/>
          </a:xfrm>
        </p:spPr>
        <p:txBody>
          <a:bodyPr/>
          <a:lstStyle/>
          <a:p>
            <a:r>
              <a:rPr lang="da-DK" smtClean="0"/>
              <a:t>Klik for at redigere i master</a:t>
            </a:r>
            <a:endParaRPr lang="da-DK"/>
          </a:p>
        </p:txBody>
      </p:sp>
      <p:sp>
        <p:nvSpPr>
          <p:cNvPr id="3" name="Pladsholder til indhold 2"/>
          <p:cNvSpPr>
            <a:spLocks noGrp="1"/>
          </p:cNvSpPr>
          <p:nvPr>
            <p:ph idx="1"/>
          </p:nvPr>
        </p:nvSpPr>
        <p:spPr>
          <a:xfrm>
            <a:off x="609601" y="2241550"/>
            <a:ext cx="5108447" cy="4025138"/>
          </a:xfrm>
        </p:spPr>
        <p:txBody>
          <a:bodyPr/>
          <a:lstStyle/>
          <a:p>
            <a:pPr lvl="0"/>
            <a:r>
              <a:rPr lang="da-DK" dirty="0" smtClean="0"/>
              <a:t>Rediger typografien i masterens</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10"/>
          </p:nvPr>
        </p:nvSpPr>
        <p:spPr/>
        <p:txBody>
          <a:bodyPr/>
          <a:lstStyle/>
          <a:p>
            <a:r>
              <a:rPr lang="da-DK" smtClean="0"/>
              <a:t>PowerPoint designguide - Maj 2019</a:t>
            </a:r>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E040A824-AD9E-4482-8FF9-29A6726D8660}" type="slidenum">
              <a:rPr lang="da-DK" smtClean="0"/>
              <a:t>‹nr.›</a:t>
            </a:fld>
            <a:endParaRPr lang="da-DK"/>
          </a:p>
        </p:txBody>
      </p:sp>
    </p:spTree>
    <p:extLst>
      <p:ext uri="{BB962C8B-B14F-4D97-AF65-F5344CB8AC3E}">
        <p14:creationId xmlns:p14="http://schemas.microsoft.com/office/powerpoint/2010/main" val="90310100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1 billede">
    <p:spTree>
      <p:nvGrpSpPr>
        <p:cNvPr id="1" name=""/>
        <p:cNvGrpSpPr/>
        <p:nvPr/>
      </p:nvGrpSpPr>
      <p:grpSpPr>
        <a:xfrm>
          <a:off x="0" y="0"/>
          <a:ext cx="0" cy="0"/>
          <a:chOff x="0" y="0"/>
          <a:chExt cx="0" cy="0"/>
        </a:xfrm>
      </p:grpSpPr>
      <p:sp>
        <p:nvSpPr>
          <p:cNvPr id="8" name="Pladsholder til billede 7"/>
          <p:cNvSpPr>
            <a:spLocks noGrp="1"/>
          </p:cNvSpPr>
          <p:nvPr>
            <p:ph type="pic" sz="quarter" idx="13"/>
          </p:nvPr>
        </p:nvSpPr>
        <p:spPr>
          <a:xfrm>
            <a:off x="0" y="0"/>
            <a:ext cx="12192000" cy="6858000"/>
          </a:xfrm>
        </p:spPr>
        <p:txBody>
          <a:bodyPr/>
          <a:lstStyle/>
          <a:p>
            <a:endParaRPr lang="da-DK" dirty="0"/>
          </a:p>
        </p:txBody>
      </p:sp>
      <p:sp>
        <p:nvSpPr>
          <p:cNvPr id="4" name="Pladsholder til dato 3"/>
          <p:cNvSpPr>
            <a:spLocks noGrp="1"/>
          </p:cNvSpPr>
          <p:nvPr>
            <p:ph type="dt" sz="half" idx="10"/>
          </p:nvPr>
        </p:nvSpPr>
        <p:spPr/>
        <p:txBody>
          <a:bodyPr/>
          <a:lstStyle/>
          <a:p>
            <a:r>
              <a:rPr lang="da-DK" smtClean="0"/>
              <a:t>PowerPoint designguide - Maj 2019</a:t>
            </a:r>
            <a:endParaRPr lang="da-DK"/>
          </a:p>
        </p:txBody>
      </p:sp>
      <p:sp>
        <p:nvSpPr>
          <p:cNvPr id="5" name="Pladsholder til sidefod 4"/>
          <p:cNvSpPr>
            <a:spLocks noGrp="1"/>
          </p:cNvSpPr>
          <p:nvPr>
            <p:ph type="ftr" sz="quarter" idx="11"/>
          </p:nvPr>
        </p:nvSpPr>
        <p:spPr/>
        <p:txBody>
          <a:bodyPr/>
          <a:lstStyle/>
          <a:p>
            <a:endParaRPr lang="da-DK" dirty="0"/>
          </a:p>
        </p:txBody>
      </p:sp>
      <p:sp>
        <p:nvSpPr>
          <p:cNvPr id="6" name="Pladsholder til slidenummer 5"/>
          <p:cNvSpPr>
            <a:spLocks noGrp="1"/>
          </p:cNvSpPr>
          <p:nvPr>
            <p:ph type="sldNum" sz="quarter" idx="12"/>
          </p:nvPr>
        </p:nvSpPr>
        <p:spPr/>
        <p:txBody>
          <a:bodyPr/>
          <a:lstStyle/>
          <a:p>
            <a:fld id="{E040A824-AD9E-4482-8FF9-29A6726D8660}" type="slidenum">
              <a:rPr lang="da-DK" smtClean="0"/>
              <a:t>‹nr.›</a:t>
            </a:fld>
            <a:endParaRPr lang="da-DK"/>
          </a:p>
        </p:txBody>
      </p:sp>
    </p:spTree>
    <p:extLst>
      <p:ext uri="{BB962C8B-B14F-4D97-AF65-F5344CB8AC3E}">
        <p14:creationId xmlns:p14="http://schemas.microsoft.com/office/powerpoint/2010/main" val="4112490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609600" y="1052513"/>
            <a:ext cx="8595360" cy="878838"/>
          </a:xfrm>
          <a:prstGeom prst="rect">
            <a:avLst/>
          </a:prstGeom>
        </p:spPr>
        <p:txBody>
          <a:bodyPr vert="horz" lIns="0" tIns="0" rIns="0" bIns="0" rtlCol="0" anchor="t">
            <a:noAutofit/>
          </a:bodyPr>
          <a:lstStyle/>
          <a:p>
            <a:r>
              <a:rPr lang="da-DK" dirty="0" smtClean="0"/>
              <a:t>Klik for at redigere i master</a:t>
            </a:r>
            <a:endParaRPr lang="da-DK" dirty="0"/>
          </a:p>
        </p:txBody>
      </p:sp>
      <p:sp>
        <p:nvSpPr>
          <p:cNvPr id="3" name="Pladsholder til tekst 2"/>
          <p:cNvSpPr>
            <a:spLocks noGrp="1"/>
          </p:cNvSpPr>
          <p:nvPr>
            <p:ph type="body" idx="1"/>
          </p:nvPr>
        </p:nvSpPr>
        <p:spPr>
          <a:xfrm>
            <a:off x="609600" y="2241550"/>
            <a:ext cx="10969625" cy="4025138"/>
          </a:xfrm>
          <a:prstGeom prst="rect">
            <a:avLst/>
          </a:prstGeom>
        </p:spPr>
        <p:txBody>
          <a:bodyPr vert="horz" lIns="0" tIns="0" rIns="0" bIns="0" rtlCol="0" anchor="t">
            <a:normAutofit/>
          </a:bodyPr>
          <a:lstStyle/>
          <a:p>
            <a:pPr lvl="0"/>
            <a:r>
              <a:rPr lang="da-DK" dirty="0" smtClean="0"/>
              <a:t>Rediger typografien i masterens</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2"/>
          </p:nvPr>
        </p:nvSpPr>
        <p:spPr>
          <a:xfrm>
            <a:off x="609600" y="410560"/>
            <a:ext cx="2743200" cy="365125"/>
          </a:xfrm>
          <a:prstGeom prst="rect">
            <a:avLst/>
          </a:prstGeom>
        </p:spPr>
        <p:txBody>
          <a:bodyPr vert="horz" lIns="0" tIns="0" rIns="0" bIns="0" rtlCol="0" anchor="t"/>
          <a:lstStyle>
            <a:lvl1pPr algn="l">
              <a:defRPr sz="1200" b="0">
                <a:solidFill>
                  <a:schemeClr val="tx1"/>
                </a:solidFill>
                <a:latin typeface="Arial" panose="020B0604020202020204" pitchFamily="34" charset="0"/>
                <a:cs typeface="Arial" panose="020B0604020202020204" pitchFamily="34" charset="0"/>
              </a:defRPr>
            </a:lvl1pPr>
          </a:lstStyle>
          <a:p>
            <a:r>
              <a:rPr lang="da-DK" dirty="0" smtClean="0"/>
              <a:t>PowerPoint designguide - Maj 2019</a:t>
            </a:r>
            <a:endParaRPr lang="da-DK" dirty="0"/>
          </a:p>
        </p:txBody>
      </p:sp>
      <p:sp>
        <p:nvSpPr>
          <p:cNvPr id="5" name="Pladsholder til sidefod 4"/>
          <p:cNvSpPr>
            <a:spLocks noGrp="1"/>
          </p:cNvSpPr>
          <p:nvPr>
            <p:ph type="ftr" sz="quarter" idx="3"/>
          </p:nvPr>
        </p:nvSpPr>
        <p:spPr>
          <a:xfrm>
            <a:off x="4319016" y="6441694"/>
            <a:ext cx="4114800" cy="365125"/>
          </a:xfrm>
          <a:prstGeom prst="rect">
            <a:avLst/>
          </a:prstGeom>
        </p:spPr>
        <p:txBody>
          <a:bodyPr vert="horz" lIns="91440" tIns="45720" rIns="91440" bIns="45720" rtlCol="0" anchor="t"/>
          <a:lstStyle>
            <a:lvl1pPr algn="ctr">
              <a:defRPr sz="1200">
                <a:solidFill>
                  <a:schemeClr val="tx1"/>
                </a:solidFill>
                <a:latin typeface="Arial" panose="020B0604020202020204" pitchFamily="34" charset="0"/>
                <a:cs typeface="Arial" panose="020B0604020202020204" pitchFamily="34" charset="0"/>
              </a:defRPr>
            </a:lvl1pPr>
          </a:lstStyle>
          <a:p>
            <a:endParaRPr lang="da-DK"/>
          </a:p>
        </p:txBody>
      </p:sp>
      <p:sp>
        <p:nvSpPr>
          <p:cNvPr id="6" name="Pladsholder til slidenummer 5"/>
          <p:cNvSpPr>
            <a:spLocks noGrp="1"/>
          </p:cNvSpPr>
          <p:nvPr>
            <p:ph type="sldNum" sz="quarter" idx="4"/>
          </p:nvPr>
        </p:nvSpPr>
        <p:spPr>
          <a:xfrm>
            <a:off x="8891016" y="6441694"/>
            <a:ext cx="2743200" cy="365125"/>
          </a:xfrm>
          <a:prstGeom prst="rect">
            <a:avLst/>
          </a:prstGeom>
        </p:spPr>
        <p:txBody>
          <a:bodyPr vert="horz" lIns="91440" tIns="0" rIns="91440" bIns="0" rtlCol="0" anchor="t"/>
          <a:lstStyle>
            <a:lvl1pPr algn="r">
              <a:defRPr sz="1200">
                <a:solidFill>
                  <a:schemeClr val="tx1"/>
                </a:solidFill>
                <a:latin typeface="Arial" panose="020B0604020202020204" pitchFamily="34" charset="0"/>
                <a:cs typeface="Arial" panose="020B0604020202020204" pitchFamily="34" charset="0"/>
              </a:defRPr>
            </a:lvl1pPr>
          </a:lstStyle>
          <a:p>
            <a:fld id="{E040A824-AD9E-4482-8FF9-29A6726D8660}" type="slidenum">
              <a:rPr lang="da-DK" smtClean="0"/>
              <a:pPr/>
              <a:t>‹nr.›</a:t>
            </a:fld>
            <a:endParaRPr lang="da-DK"/>
          </a:p>
        </p:txBody>
      </p:sp>
      <p:pic>
        <p:nvPicPr>
          <p:cNvPr id="11" name="Innovationsfonden_Logo_DK_Teal_RGB.png" descr="Innovationsfonden_Logo_DK_Teal_RGB.png"/>
          <p:cNvPicPr>
            <a:picLocks noChangeAspect="1"/>
          </p:cNvPicPr>
          <p:nvPr userDrawn="1"/>
        </p:nvPicPr>
        <p:blipFill>
          <a:blip r:embed="rId13" cstate="hqprint">
            <a:extLst>
              <a:ext uri="{28A0092B-C50C-407E-A947-70E740481C1C}">
                <a14:useLocalDpi xmlns:a14="http://schemas.microsoft.com/office/drawing/2010/main"/>
              </a:ext>
            </a:extLst>
          </a:blip>
          <a:stretch>
            <a:fillRect/>
          </a:stretch>
        </p:blipFill>
        <p:spPr>
          <a:xfrm>
            <a:off x="9599225" y="315473"/>
            <a:ext cx="1980000" cy="298591"/>
          </a:xfrm>
          <a:prstGeom prst="rect">
            <a:avLst/>
          </a:prstGeom>
          <a:ln w="12700">
            <a:miter lim="400000"/>
          </a:ln>
        </p:spPr>
      </p:pic>
    </p:spTree>
    <p:extLst>
      <p:ext uri="{BB962C8B-B14F-4D97-AF65-F5344CB8AC3E}">
        <p14:creationId xmlns:p14="http://schemas.microsoft.com/office/powerpoint/2010/main" val="2555807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p:txStyles>
    <p:titleStyle>
      <a:lvl1pPr algn="l" defTabSz="914400" rtl="0" eaLnBrk="1" latinLnBrk="0" hangingPunct="1">
        <a:lnSpc>
          <a:spcPct val="90000"/>
        </a:lnSpc>
        <a:spcBef>
          <a:spcPct val="0"/>
        </a:spcBef>
        <a:buNone/>
        <a:defRPr sz="34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55">
          <p15:clr>
            <a:srgbClr val="F26B43"/>
          </p15:clr>
        </p15:guide>
        <p15:guide id="2" pos="384">
          <p15:clr>
            <a:srgbClr val="F26B43"/>
          </p15:clr>
        </p15:guide>
        <p15:guide id="3" orient="horz" pos="663">
          <p15:clr>
            <a:srgbClr val="F26B43"/>
          </p15:clr>
        </p15:guide>
        <p15:guide id="4" orient="horz" pos="1412">
          <p15:clr>
            <a:srgbClr val="F26B43"/>
          </p15:clr>
        </p15:guide>
        <p15:guide id="5" pos="7294">
          <p15:clr>
            <a:srgbClr val="F26B43"/>
          </p15:clr>
        </p15:guide>
        <p15:guide id="6"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ctrTitle"/>
          </p:nvPr>
        </p:nvSpPr>
        <p:spPr>
          <a:xfrm>
            <a:off x="617913" y="2219100"/>
            <a:ext cx="10196945" cy="2387600"/>
          </a:xfrm>
        </p:spPr>
        <p:txBody>
          <a:bodyPr/>
          <a:lstStyle/>
          <a:p>
            <a:r>
              <a:rPr lang="da-DK" sz="2800" b="1" dirty="0" smtClean="0"/>
              <a:t>IFD </a:t>
            </a:r>
            <a:r>
              <a:rPr lang="da-DK" sz="2800" b="1" dirty="0" err="1" smtClean="0"/>
              <a:t>funding</a:t>
            </a:r>
            <a:r>
              <a:rPr lang="da-DK" sz="2800" b="1" dirty="0" smtClean="0"/>
              <a:t> </a:t>
            </a:r>
            <a:r>
              <a:rPr lang="da-DK" sz="2800" b="1" dirty="0" err="1" smtClean="0"/>
              <a:t>rules</a:t>
            </a:r>
            <a:r>
              <a:rPr lang="da-DK" sz="2800" b="1" dirty="0" smtClean="0"/>
              <a:t> for Danish </a:t>
            </a:r>
            <a:r>
              <a:rPr lang="da-DK" sz="2800" b="1" dirty="0" err="1" smtClean="0"/>
              <a:t>applicants</a:t>
            </a:r>
            <a:r>
              <a:rPr lang="da-DK" sz="2800" b="1" dirty="0" smtClean="0"/>
              <a:t> to KDT JU </a:t>
            </a:r>
            <a:r>
              <a:rPr lang="da-DK" sz="2800" b="1" dirty="0" err="1" smtClean="0"/>
              <a:t>projects</a:t>
            </a:r>
            <a:endParaRPr lang="da-DK" sz="2800" b="1" dirty="0"/>
          </a:p>
        </p:txBody>
      </p:sp>
      <p:sp>
        <p:nvSpPr>
          <p:cNvPr id="6" name="Pladsholder til slidenummer 5"/>
          <p:cNvSpPr>
            <a:spLocks noGrp="1"/>
          </p:cNvSpPr>
          <p:nvPr>
            <p:ph type="sldNum" sz="quarter" idx="12"/>
          </p:nvPr>
        </p:nvSpPr>
        <p:spPr/>
        <p:txBody>
          <a:bodyPr/>
          <a:lstStyle/>
          <a:p>
            <a:fld id="{E040A824-AD9E-4482-8FF9-29A6726D8660}" type="slidenum">
              <a:rPr lang="da-DK" smtClean="0"/>
              <a:t>1</a:t>
            </a:fld>
            <a:endParaRPr lang="da-DK"/>
          </a:p>
        </p:txBody>
      </p:sp>
    </p:spTree>
    <p:extLst>
      <p:ext uri="{BB962C8B-B14F-4D97-AF65-F5344CB8AC3E}">
        <p14:creationId xmlns:p14="http://schemas.microsoft.com/office/powerpoint/2010/main" val="3325103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slidenummer 4"/>
          <p:cNvSpPr>
            <a:spLocks noGrp="1"/>
          </p:cNvSpPr>
          <p:nvPr>
            <p:ph type="sldNum" sz="quarter" idx="12"/>
          </p:nvPr>
        </p:nvSpPr>
        <p:spPr/>
        <p:txBody>
          <a:bodyPr/>
          <a:lstStyle/>
          <a:p>
            <a:fld id="{E040A824-AD9E-4482-8FF9-29A6726D8660}" type="slidenum">
              <a:rPr lang="da-DK" smtClean="0"/>
              <a:t>2</a:t>
            </a:fld>
            <a:endParaRPr lang="da-DK"/>
          </a:p>
        </p:txBody>
      </p:sp>
      <p:graphicFrame>
        <p:nvGraphicFramePr>
          <p:cNvPr id="7" name="Pladsholder til indhold 8"/>
          <p:cNvGraphicFramePr>
            <a:graphicFrameLocks/>
          </p:cNvGraphicFramePr>
          <p:nvPr>
            <p:extLst>
              <p:ext uri="{D42A27DB-BD31-4B8C-83A1-F6EECF244321}">
                <p14:modId xmlns:p14="http://schemas.microsoft.com/office/powerpoint/2010/main" val="1102640226"/>
              </p:ext>
            </p:extLst>
          </p:nvPr>
        </p:nvGraphicFramePr>
        <p:xfrm>
          <a:off x="491613" y="798680"/>
          <a:ext cx="10969624" cy="4394493"/>
        </p:xfrm>
        <a:graphic>
          <a:graphicData uri="http://schemas.openxmlformats.org/drawingml/2006/table">
            <a:tbl>
              <a:tblPr firstRow="1" bandRow="1">
                <a:tableStyleId>{5C22544A-7EE6-4342-B048-85BDC9FD1C3A}</a:tableStyleId>
              </a:tblPr>
              <a:tblGrid>
                <a:gridCol w="2525907">
                  <a:extLst>
                    <a:ext uri="{9D8B030D-6E8A-4147-A177-3AD203B41FA5}">
                      <a16:colId xmlns:a16="http://schemas.microsoft.com/office/drawing/2014/main" val="1915577542"/>
                    </a:ext>
                  </a:extLst>
                </a:gridCol>
                <a:gridCol w="1197033">
                  <a:extLst>
                    <a:ext uri="{9D8B030D-6E8A-4147-A177-3AD203B41FA5}">
                      <a16:colId xmlns:a16="http://schemas.microsoft.com/office/drawing/2014/main" val="4212231067"/>
                    </a:ext>
                  </a:extLst>
                </a:gridCol>
                <a:gridCol w="1321723">
                  <a:extLst>
                    <a:ext uri="{9D8B030D-6E8A-4147-A177-3AD203B41FA5}">
                      <a16:colId xmlns:a16="http://schemas.microsoft.com/office/drawing/2014/main" val="1449807793"/>
                    </a:ext>
                  </a:extLst>
                </a:gridCol>
                <a:gridCol w="1737360">
                  <a:extLst>
                    <a:ext uri="{9D8B030D-6E8A-4147-A177-3AD203B41FA5}">
                      <a16:colId xmlns:a16="http://schemas.microsoft.com/office/drawing/2014/main" val="3454627582"/>
                    </a:ext>
                  </a:extLst>
                </a:gridCol>
                <a:gridCol w="1463040">
                  <a:extLst>
                    <a:ext uri="{9D8B030D-6E8A-4147-A177-3AD203B41FA5}">
                      <a16:colId xmlns:a16="http://schemas.microsoft.com/office/drawing/2014/main" val="4257732483"/>
                    </a:ext>
                  </a:extLst>
                </a:gridCol>
                <a:gridCol w="1379913">
                  <a:extLst>
                    <a:ext uri="{9D8B030D-6E8A-4147-A177-3AD203B41FA5}">
                      <a16:colId xmlns:a16="http://schemas.microsoft.com/office/drawing/2014/main" val="1578117876"/>
                    </a:ext>
                  </a:extLst>
                </a:gridCol>
                <a:gridCol w="1344648">
                  <a:extLst>
                    <a:ext uri="{9D8B030D-6E8A-4147-A177-3AD203B41FA5}">
                      <a16:colId xmlns:a16="http://schemas.microsoft.com/office/drawing/2014/main" val="3185455713"/>
                    </a:ext>
                  </a:extLst>
                </a:gridCol>
              </a:tblGrid>
              <a:tr h="370840">
                <a:tc>
                  <a:txBody>
                    <a:bodyPr/>
                    <a:lstStyle/>
                    <a:p>
                      <a:endParaRPr lang="da-DK" sz="1400" dirty="0"/>
                    </a:p>
                  </a:txBody>
                  <a:tcPr/>
                </a:tc>
                <a:tc>
                  <a:txBody>
                    <a:bodyPr/>
                    <a:lstStyle/>
                    <a:p>
                      <a:r>
                        <a:rPr lang="da-DK" sz="1400" dirty="0" smtClean="0"/>
                        <a:t>Large </a:t>
                      </a:r>
                      <a:r>
                        <a:rPr lang="da-DK" sz="1400" dirty="0" err="1" smtClean="0"/>
                        <a:t>industry</a:t>
                      </a:r>
                      <a:endParaRPr lang="da-DK" sz="1400" dirty="0"/>
                    </a:p>
                  </a:txBody>
                  <a:tcPr/>
                </a:tc>
                <a:tc>
                  <a:txBody>
                    <a:bodyPr/>
                    <a:lstStyle/>
                    <a:p>
                      <a:r>
                        <a:rPr lang="da-DK" sz="1400" dirty="0" smtClean="0"/>
                        <a:t>Medium</a:t>
                      </a:r>
                      <a:r>
                        <a:rPr lang="da-DK" sz="1400" baseline="0" dirty="0" smtClean="0"/>
                        <a:t> </a:t>
                      </a:r>
                      <a:r>
                        <a:rPr lang="da-DK" sz="1400" baseline="0" dirty="0" err="1" smtClean="0"/>
                        <a:t>enterprises</a:t>
                      </a:r>
                      <a:r>
                        <a:rPr lang="da-DK" sz="1400" baseline="0" dirty="0" smtClean="0"/>
                        <a:t>  (50-249 FTE)</a:t>
                      </a:r>
                      <a:endParaRPr lang="da-DK" sz="1400" dirty="0"/>
                    </a:p>
                  </a:txBody>
                  <a:tcPr/>
                </a:tc>
                <a:tc>
                  <a:txBody>
                    <a:bodyPr/>
                    <a:lstStyle/>
                    <a:p>
                      <a:r>
                        <a:rPr lang="da-DK" sz="1400" dirty="0" smtClean="0"/>
                        <a:t>Small </a:t>
                      </a:r>
                      <a:r>
                        <a:rPr lang="da-DK" sz="1400" dirty="0" err="1" smtClean="0"/>
                        <a:t>enterprises</a:t>
                      </a:r>
                      <a:endParaRPr lang="da-DK" sz="1400" dirty="0" smtClean="0"/>
                    </a:p>
                    <a:p>
                      <a:r>
                        <a:rPr lang="da-DK" sz="1400" dirty="0" smtClean="0"/>
                        <a:t>(1-49</a:t>
                      </a:r>
                      <a:r>
                        <a:rPr lang="da-DK" sz="1400" baseline="0" dirty="0" smtClean="0"/>
                        <a:t> FTE)</a:t>
                      </a:r>
                      <a:endParaRPr lang="da-DK"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400" dirty="0" err="1" smtClean="0"/>
                        <a:t>RTO’s</a:t>
                      </a:r>
                      <a:r>
                        <a:rPr lang="da-DK" sz="1400" baseline="0" dirty="0" smtClean="0"/>
                        <a:t> (GTS)</a:t>
                      </a:r>
                      <a:endParaRPr lang="da-DK" sz="1400" dirty="0"/>
                    </a:p>
                  </a:txBody>
                  <a:tcPr/>
                </a:tc>
                <a:tc>
                  <a:txBody>
                    <a:bodyPr/>
                    <a:lstStyle/>
                    <a:p>
                      <a:r>
                        <a:rPr lang="da-DK" sz="1400" dirty="0" err="1" smtClean="0"/>
                        <a:t>Universities</a:t>
                      </a:r>
                      <a:endParaRPr lang="da-DK" sz="1400" dirty="0"/>
                    </a:p>
                  </a:txBody>
                  <a:tcPr/>
                </a:tc>
                <a:tc>
                  <a:txBody>
                    <a:bodyPr/>
                    <a:lstStyle/>
                    <a:p>
                      <a:r>
                        <a:rPr lang="da-DK" sz="1400" dirty="0" err="1" smtClean="0"/>
                        <a:t>Approved</a:t>
                      </a:r>
                      <a:r>
                        <a:rPr lang="da-DK" sz="1400" dirty="0" smtClean="0"/>
                        <a:t> </a:t>
                      </a:r>
                      <a:r>
                        <a:rPr lang="da-DK" sz="1400" dirty="0" err="1" smtClean="0"/>
                        <a:t>industrial</a:t>
                      </a:r>
                      <a:r>
                        <a:rPr lang="da-DK" sz="1400" dirty="0" smtClean="0"/>
                        <a:t> </a:t>
                      </a:r>
                      <a:r>
                        <a:rPr lang="da-DK" sz="1400" dirty="0" err="1" smtClean="0"/>
                        <a:t>clusters</a:t>
                      </a:r>
                      <a:endParaRPr lang="da-DK" sz="1400" dirty="0"/>
                    </a:p>
                  </a:txBody>
                  <a:tcPr/>
                </a:tc>
                <a:extLst>
                  <a:ext uri="{0D108BD9-81ED-4DB2-BD59-A6C34878D82A}">
                    <a16:rowId xmlns:a16="http://schemas.microsoft.com/office/drawing/2014/main" val="2368899788"/>
                  </a:ext>
                </a:extLst>
              </a:tr>
              <a:tr h="370840">
                <a:tc grid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400" b="1" dirty="0" smtClean="0"/>
                        <a:t>EU rates for KDT</a:t>
                      </a:r>
                      <a:r>
                        <a:rPr lang="da-DK" sz="1400" b="1" baseline="0" dirty="0" smtClean="0"/>
                        <a:t> JU</a:t>
                      </a:r>
                      <a:r>
                        <a:rPr lang="da-DK" sz="1400" b="1" dirty="0" smtClean="0"/>
                        <a:t> </a:t>
                      </a:r>
                      <a:r>
                        <a:rPr lang="da-DK" sz="1400" b="1" dirty="0" err="1" smtClean="0"/>
                        <a:t>projects</a:t>
                      </a:r>
                      <a:r>
                        <a:rPr lang="da-DK" sz="1400" b="1" dirty="0" smtClean="0"/>
                        <a:t> – max </a:t>
                      </a:r>
                      <a:r>
                        <a:rPr lang="da-DK" sz="1400" b="1" dirty="0" err="1" smtClean="0"/>
                        <a:t>funding</a:t>
                      </a:r>
                      <a:r>
                        <a:rPr lang="da-DK" sz="1400" b="1" dirty="0" smtClean="0"/>
                        <a:t> per partner</a:t>
                      </a:r>
                      <a:r>
                        <a:rPr lang="da-DK" sz="1400" b="1" baseline="0" dirty="0" smtClean="0"/>
                        <a:t> 50% of the </a:t>
                      </a:r>
                      <a:r>
                        <a:rPr lang="da-DK" sz="1400" b="1" baseline="0" dirty="0" err="1" smtClean="0"/>
                        <a:t>project</a:t>
                      </a:r>
                      <a:r>
                        <a:rPr lang="da-DK" sz="1400" b="1" baseline="0" dirty="0" smtClean="0"/>
                        <a:t> budget</a:t>
                      </a:r>
                      <a:endParaRPr lang="da-DK" sz="1400" b="1" dirty="0" smtClean="0"/>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2861455649"/>
                  </a:ext>
                </a:extLst>
              </a:tr>
              <a:tr h="370840">
                <a:tc>
                  <a:txBody>
                    <a:bodyPr/>
                    <a:lstStyle/>
                    <a:p>
                      <a:r>
                        <a:rPr lang="da-DK" sz="1400" dirty="0" smtClean="0"/>
                        <a:t>KDT JU</a:t>
                      </a:r>
                      <a:r>
                        <a:rPr lang="da-DK" sz="1400" baseline="0" dirty="0" smtClean="0"/>
                        <a:t> max rate (IA)</a:t>
                      </a:r>
                      <a:endParaRPr lang="da-DK" sz="1400" dirty="0"/>
                    </a:p>
                  </a:txBody>
                  <a:tcPr/>
                </a:tc>
                <a:tc>
                  <a:txBody>
                    <a:bodyPr/>
                    <a:lstStyle/>
                    <a:p>
                      <a:pPr algn="ctr"/>
                      <a:r>
                        <a:rPr lang="da-DK" sz="1400" dirty="0" smtClean="0"/>
                        <a:t>KDT: 20%</a:t>
                      </a:r>
                      <a:endParaRPr lang="da-DK" sz="1400" dirty="0"/>
                    </a:p>
                  </a:txBody>
                  <a:tcPr/>
                </a:tc>
                <a:tc>
                  <a:txBody>
                    <a:bodyPr/>
                    <a:lstStyle/>
                    <a:p>
                      <a:pPr algn="ctr"/>
                      <a:r>
                        <a:rPr lang="da-DK" sz="1400" dirty="0" smtClean="0"/>
                        <a:t>EU: 30%</a:t>
                      </a:r>
                      <a:endParaRPr lang="da-DK" sz="1400" dirty="0"/>
                    </a:p>
                  </a:txBody>
                  <a:tcPr/>
                </a:tc>
                <a:tc>
                  <a:txBody>
                    <a:bodyPr/>
                    <a:lstStyle/>
                    <a:p>
                      <a:pPr algn="ctr"/>
                      <a:r>
                        <a:rPr lang="da-DK" sz="1400" dirty="0" smtClean="0"/>
                        <a:t>EU: 30%</a:t>
                      </a:r>
                      <a:endParaRPr lang="da-DK" sz="1400" dirty="0"/>
                    </a:p>
                  </a:txBody>
                  <a:tcPr/>
                </a:tc>
                <a:tc>
                  <a:txBody>
                    <a:bodyPr/>
                    <a:lstStyle/>
                    <a:p>
                      <a:pPr algn="ctr"/>
                      <a:r>
                        <a:rPr lang="da-DK" sz="1400" dirty="0" smtClean="0"/>
                        <a:t>EU: 35%</a:t>
                      </a:r>
                      <a:endParaRPr lang="da-DK" sz="1400" dirty="0"/>
                    </a:p>
                  </a:txBody>
                  <a:tcPr/>
                </a:tc>
                <a:tc>
                  <a:txBody>
                    <a:bodyPr/>
                    <a:lstStyle/>
                    <a:p>
                      <a:pPr algn="ctr"/>
                      <a:r>
                        <a:rPr lang="da-DK" sz="1400" dirty="0" smtClean="0"/>
                        <a:t>EU: 35%</a:t>
                      </a:r>
                      <a:endParaRPr lang="da-DK" sz="1400" dirty="0"/>
                    </a:p>
                  </a:txBody>
                  <a:tcPr/>
                </a:tc>
                <a:tc>
                  <a:txBody>
                    <a:bodyPr/>
                    <a:lstStyle/>
                    <a:p>
                      <a:pPr algn="ctr"/>
                      <a:r>
                        <a:rPr lang="da-DK" sz="1400" dirty="0" smtClean="0"/>
                        <a:t>EU: 30%</a:t>
                      </a:r>
                      <a:endParaRPr lang="da-DK" sz="1400" dirty="0"/>
                    </a:p>
                  </a:txBody>
                  <a:tcPr/>
                </a:tc>
                <a:extLst>
                  <a:ext uri="{0D108BD9-81ED-4DB2-BD59-A6C34878D82A}">
                    <a16:rowId xmlns:a16="http://schemas.microsoft.com/office/drawing/2014/main" val="2885766272"/>
                  </a:ext>
                </a:extLst>
              </a:tr>
              <a:tr h="514046">
                <a:tc>
                  <a:txBody>
                    <a:bodyPr/>
                    <a:lstStyle/>
                    <a:p>
                      <a:r>
                        <a:rPr lang="da-DK" sz="1400" dirty="0" smtClean="0"/>
                        <a:t>KDT max rate</a:t>
                      </a:r>
                      <a:r>
                        <a:rPr lang="da-DK" sz="1400" baseline="0" dirty="0" smtClean="0"/>
                        <a:t> (RIA)</a:t>
                      </a:r>
                      <a:endParaRPr lang="da-DK" sz="1400" dirty="0"/>
                    </a:p>
                  </a:txBody>
                  <a:tcPr/>
                </a:tc>
                <a:tc>
                  <a:txBody>
                    <a:bodyPr/>
                    <a:lstStyle/>
                    <a:p>
                      <a:pPr algn="ctr"/>
                      <a:r>
                        <a:rPr lang="da-DK" sz="1400" dirty="0" smtClean="0"/>
                        <a:t>KDT: 25%</a:t>
                      </a:r>
                      <a:endParaRPr lang="da-DK" sz="1400" dirty="0"/>
                    </a:p>
                  </a:txBody>
                  <a:tcPr/>
                </a:tc>
                <a:tc>
                  <a:txBody>
                    <a:bodyPr/>
                    <a:lstStyle/>
                    <a:p>
                      <a:pPr algn="ctr"/>
                      <a:r>
                        <a:rPr lang="da-DK" sz="1400" dirty="0" smtClean="0"/>
                        <a:t>EU: 35%</a:t>
                      </a:r>
                      <a:endParaRPr lang="da-DK" sz="1400" dirty="0"/>
                    </a:p>
                  </a:txBody>
                  <a:tcPr/>
                </a:tc>
                <a:tc>
                  <a:txBody>
                    <a:bodyPr/>
                    <a:lstStyle/>
                    <a:p>
                      <a:pPr algn="ctr"/>
                      <a:r>
                        <a:rPr lang="da-DK" sz="1400" dirty="0" smtClean="0"/>
                        <a:t>EU: 35%</a:t>
                      </a:r>
                      <a:endParaRPr lang="da-DK" sz="1400" dirty="0"/>
                    </a:p>
                  </a:txBody>
                  <a:tcPr/>
                </a:tc>
                <a:tc>
                  <a:txBody>
                    <a:bodyPr/>
                    <a:lstStyle/>
                    <a:p>
                      <a:pPr algn="ctr"/>
                      <a:r>
                        <a:rPr lang="da-DK" sz="1400" dirty="0" smtClean="0"/>
                        <a:t>EU: 35%</a:t>
                      </a:r>
                      <a:endParaRPr lang="da-DK" sz="1400" dirty="0"/>
                    </a:p>
                  </a:txBody>
                  <a:tcPr/>
                </a:tc>
                <a:tc>
                  <a:txBody>
                    <a:bodyPr/>
                    <a:lstStyle/>
                    <a:p>
                      <a:pPr algn="ctr"/>
                      <a:r>
                        <a:rPr lang="da-DK" sz="1400" dirty="0" smtClean="0"/>
                        <a:t>EU: 35%</a:t>
                      </a:r>
                      <a:endParaRPr lang="da-DK" sz="1400" dirty="0"/>
                    </a:p>
                  </a:txBody>
                  <a:tcPr/>
                </a:tc>
                <a:tc>
                  <a:txBody>
                    <a:bodyPr/>
                    <a:lstStyle/>
                    <a:p>
                      <a:pPr algn="ctr"/>
                      <a:r>
                        <a:rPr lang="da-DK" sz="1400" dirty="0" smtClean="0"/>
                        <a:t>EU: 35%</a:t>
                      </a:r>
                      <a:endParaRPr lang="da-DK" sz="1400" dirty="0"/>
                    </a:p>
                  </a:txBody>
                  <a:tcPr/>
                </a:tc>
                <a:extLst>
                  <a:ext uri="{0D108BD9-81ED-4DB2-BD59-A6C34878D82A}">
                    <a16:rowId xmlns:a16="http://schemas.microsoft.com/office/drawing/2014/main" val="1390590083"/>
                  </a:ext>
                </a:extLst>
              </a:tr>
              <a:tr h="405727">
                <a:tc gridSpan="7">
                  <a:txBody>
                    <a:bodyPr/>
                    <a:lstStyle/>
                    <a:p>
                      <a:pPr algn="ctr"/>
                      <a:r>
                        <a:rPr lang="da-DK" sz="1400" b="1" dirty="0" smtClean="0"/>
                        <a:t>IFD</a:t>
                      </a:r>
                      <a:r>
                        <a:rPr lang="da-DK" sz="1400" b="1" baseline="0" dirty="0" smtClean="0"/>
                        <a:t> </a:t>
                      </a:r>
                      <a:r>
                        <a:rPr lang="da-DK" sz="1400" b="1" baseline="0" dirty="0" err="1" smtClean="0"/>
                        <a:t>funding</a:t>
                      </a:r>
                      <a:r>
                        <a:rPr lang="da-DK" sz="1400" b="1" baseline="0" dirty="0" smtClean="0"/>
                        <a:t> per partner (max per DK partner €300.000 and alle DK </a:t>
                      </a:r>
                      <a:r>
                        <a:rPr lang="da-DK" sz="1400" b="1" baseline="0" dirty="0" err="1" smtClean="0"/>
                        <a:t>partnes</a:t>
                      </a:r>
                      <a:r>
                        <a:rPr lang="da-DK" sz="1400" b="1" baseline="0" dirty="0" smtClean="0"/>
                        <a:t> in </a:t>
                      </a:r>
                      <a:r>
                        <a:rPr lang="da-DK" sz="1400" b="1" baseline="0" dirty="0" err="1" smtClean="0"/>
                        <a:t>one</a:t>
                      </a:r>
                      <a:r>
                        <a:rPr lang="da-DK" sz="1400" b="1" baseline="0" dirty="0" smtClean="0"/>
                        <a:t> </a:t>
                      </a:r>
                      <a:r>
                        <a:rPr lang="da-DK" sz="1400" b="1" baseline="0" dirty="0" err="1" smtClean="0"/>
                        <a:t>project</a:t>
                      </a:r>
                      <a:r>
                        <a:rPr lang="da-DK" sz="1400" b="1" baseline="0" dirty="0" smtClean="0"/>
                        <a:t> €500.000)</a:t>
                      </a:r>
                      <a:endParaRPr lang="da-DK" sz="1400" b="1" dirty="0"/>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2721712649"/>
                  </a:ext>
                </a:extLst>
              </a:tr>
              <a:tr h="370840">
                <a:tc>
                  <a:txBody>
                    <a:bodyPr/>
                    <a:lstStyle/>
                    <a:p>
                      <a:r>
                        <a:rPr lang="da-DK" sz="1400" dirty="0" smtClean="0"/>
                        <a:t>IFD </a:t>
                      </a:r>
                      <a:r>
                        <a:rPr lang="da-DK" sz="1400" dirty="0" err="1" smtClean="0"/>
                        <a:t>Experimental</a:t>
                      </a:r>
                      <a:r>
                        <a:rPr lang="da-DK" sz="1400" dirty="0" smtClean="0"/>
                        <a:t> </a:t>
                      </a:r>
                      <a:r>
                        <a:rPr lang="da-DK" sz="1400" dirty="0" err="1" smtClean="0"/>
                        <a:t>development</a:t>
                      </a:r>
                      <a:r>
                        <a:rPr lang="da-DK" sz="1400" baseline="0" dirty="0" smtClean="0"/>
                        <a:t> (IA)</a:t>
                      </a:r>
                      <a:endParaRPr lang="da-DK" sz="1400" dirty="0"/>
                    </a:p>
                  </a:txBody>
                  <a:tcPr/>
                </a:tc>
                <a:tc>
                  <a:txBody>
                    <a:bodyPr/>
                    <a:lstStyle/>
                    <a:p>
                      <a:pPr algn="ctr"/>
                      <a:r>
                        <a:rPr lang="da-DK" sz="1400" dirty="0" smtClean="0"/>
                        <a:t>IFD: 20%</a:t>
                      </a:r>
                    </a:p>
                  </a:txBody>
                  <a:tcPr/>
                </a:tc>
                <a:tc>
                  <a:txBody>
                    <a:bodyPr/>
                    <a:lstStyle/>
                    <a:p>
                      <a:pPr algn="ctr"/>
                      <a:r>
                        <a:rPr lang="da-DK" sz="1400" dirty="0" smtClean="0"/>
                        <a:t>IFD: 20%</a:t>
                      </a:r>
                    </a:p>
                    <a:p>
                      <a:pPr algn="ctr"/>
                      <a:endParaRPr lang="da-DK" sz="1400" dirty="0"/>
                    </a:p>
                  </a:txBody>
                  <a:tcPr/>
                </a:tc>
                <a:tc>
                  <a:txBody>
                    <a:bodyPr/>
                    <a:lstStyle/>
                    <a:p>
                      <a:pPr algn="ctr"/>
                      <a:r>
                        <a:rPr lang="da-DK" sz="1400" dirty="0" smtClean="0"/>
                        <a:t>IFD:</a:t>
                      </a:r>
                      <a:r>
                        <a:rPr lang="da-DK" sz="1400" baseline="0" dirty="0" smtClean="0"/>
                        <a:t> 2</a:t>
                      </a:r>
                      <a:r>
                        <a:rPr lang="da-DK" sz="1400" dirty="0" smtClean="0"/>
                        <a:t>0%</a:t>
                      </a:r>
                    </a:p>
                    <a:p>
                      <a:pPr algn="ctr"/>
                      <a:endParaRPr lang="da-DK" sz="1400" dirty="0"/>
                    </a:p>
                  </a:txBody>
                  <a:tcPr/>
                </a:tc>
                <a:tc>
                  <a:txBody>
                    <a:bodyPr/>
                    <a:lstStyle/>
                    <a:p>
                      <a:pPr algn="ctr"/>
                      <a:r>
                        <a:rPr lang="da-DK" sz="1400" dirty="0" smtClean="0"/>
                        <a:t>IFD:</a:t>
                      </a:r>
                      <a:r>
                        <a:rPr lang="da-DK" sz="1400" baseline="0" dirty="0" smtClean="0"/>
                        <a:t> 25</a:t>
                      </a:r>
                      <a:r>
                        <a:rPr lang="da-DK" sz="1400" dirty="0" smtClean="0"/>
                        <a:t>%</a:t>
                      </a:r>
                    </a:p>
                  </a:txBody>
                  <a:tcPr/>
                </a:tc>
                <a:tc>
                  <a:txBody>
                    <a:bodyPr/>
                    <a:lstStyle/>
                    <a:p>
                      <a:pPr algn="ctr"/>
                      <a:r>
                        <a:rPr lang="da-DK" sz="1400" dirty="0" smtClean="0"/>
                        <a:t>IFD:</a:t>
                      </a:r>
                      <a:r>
                        <a:rPr lang="da-DK" sz="1400" baseline="0" dirty="0" smtClean="0"/>
                        <a:t> </a:t>
                      </a:r>
                      <a:r>
                        <a:rPr lang="da-DK" sz="1400" dirty="0" smtClean="0"/>
                        <a:t>55%</a:t>
                      </a:r>
                    </a:p>
                  </a:txBody>
                  <a:tcPr/>
                </a:tc>
                <a:tc>
                  <a:txBody>
                    <a:bodyPr/>
                    <a:lstStyle/>
                    <a:p>
                      <a:pPr algn="ctr"/>
                      <a:r>
                        <a:rPr lang="da-DK" sz="1400" dirty="0" smtClean="0"/>
                        <a:t>IFD: 20%</a:t>
                      </a:r>
                    </a:p>
                  </a:txBody>
                  <a:tcPr/>
                </a:tc>
                <a:extLst>
                  <a:ext uri="{0D108BD9-81ED-4DB2-BD59-A6C34878D82A}">
                    <a16:rowId xmlns:a16="http://schemas.microsoft.com/office/drawing/2014/main" val="1435916794"/>
                  </a:ext>
                </a:extLst>
              </a:tr>
              <a:tr h="370840">
                <a:tc>
                  <a:txBody>
                    <a:bodyPr/>
                    <a:lstStyle/>
                    <a:p>
                      <a:r>
                        <a:rPr lang="da-DK" sz="1400" dirty="0" smtClean="0"/>
                        <a:t>IFD Industrial Research (RIA)</a:t>
                      </a:r>
                      <a:endParaRPr lang="da-DK" sz="1400" dirty="0"/>
                    </a:p>
                  </a:txBody>
                  <a:tcPr/>
                </a:tc>
                <a:tc>
                  <a:txBody>
                    <a:bodyPr/>
                    <a:lstStyle/>
                    <a:p>
                      <a:pPr algn="ctr"/>
                      <a:r>
                        <a:rPr lang="da-DK" sz="1400" dirty="0" smtClean="0"/>
                        <a:t>IFD:</a:t>
                      </a:r>
                      <a:r>
                        <a:rPr lang="da-DK" sz="1400" baseline="0" dirty="0" smtClean="0"/>
                        <a:t> 40</a:t>
                      </a:r>
                      <a:r>
                        <a:rPr lang="da-DK" sz="1400" dirty="0" smtClean="0"/>
                        <a:t>%</a:t>
                      </a:r>
                    </a:p>
                  </a:txBody>
                  <a:tcPr/>
                </a:tc>
                <a:tc>
                  <a:txBody>
                    <a:bodyPr/>
                    <a:lstStyle/>
                    <a:p>
                      <a:pPr algn="ctr"/>
                      <a:r>
                        <a:rPr lang="da-DK" sz="1400" dirty="0" smtClean="0"/>
                        <a:t>IFD: 40%</a:t>
                      </a:r>
                    </a:p>
                  </a:txBody>
                  <a:tcPr/>
                </a:tc>
                <a:tc>
                  <a:txBody>
                    <a:bodyPr/>
                    <a:lstStyle/>
                    <a:p>
                      <a:pPr algn="ctr"/>
                      <a:r>
                        <a:rPr lang="da-DK" sz="1400" dirty="0" smtClean="0"/>
                        <a:t>IFD: 40%</a:t>
                      </a:r>
                    </a:p>
                  </a:txBody>
                  <a:tcPr/>
                </a:tc>
                <a:tc>
                  <a:txBody>
                    <a:bodyPr/>
                    <a:lstStyle/>
                    <a:p>
                      <a:pPr algn="ctr"/>
                      <a:r>
                        <a:rPr lang="da-DK" sz="1400" dirty="0" smtClean="0"/>
                        <a:t>IFD: 25%</a:t>
                      </a:r>
                    </a:p>
                  </a:txBody>
                  <a:tcPr/>
                </a:tc>
                <a:tc>
                  <a:txBody>
                    <a:bodyPr/>
                    <a:lstStyle/>
                    <a:p>
                      <a:pPr algn="ctr"/>
                      <a:r>
                        <a:rPr lang="da-DK" sz="1400" dirty="0" smtClean="0"/>
                        <a:t>IFD</a:t>
                      </a:r>
                      <a:r>
                        <a:rPr lang="da-DK" sz="1400" baseline="0" dirty="0" smtClean="0"/>
                        <a:t>: </a:t>
                      </a:r>
                      <a:r>
                        <a:rPr lang="da-DK" sz="1400" dirty="0" smtClean="0"/>
                        <a:t>55%</a:t>
                      </a:r>
                    </a:p>
                  </a:txBody>
                  <a:tcPr/>
                </a:tc>
                <a:tc>
                  <a:txBody>
                    <a:bodyPr/>
                    <a:lstStyle/>
                    <a:p>
                      <a:pPr algn="ctr"/>
                      <a:r>
                        <a:rPr lang="da-DK" sz="1400" dirty="0" smtClean="0"/>
                        <a:t>IFD: 40%</a:t>
                      </a:r>
                    </a:p>
                  </a:txBody>
                  <a:tcPr/>
                </a:tc>
                <a:extLst>
                  <a:ext uri="{0D108BD9-81ED-4DB2-BD59-A6C34878D82A}">
                    <a16:rowId xmlns:a16="http://schemas.microsoft.com/office/drawing/2014/main" val="2845807790"/>
                  </a:ext>
                </a:extLst>
              </a:tr>
              <a:tr h="370840">
                <a:tc gridSpan="7">
                  <a:txBody>
                    <a:bodyPr/>
                    <a:lstStyle/>
                    <a:p>
                      <a:pPr algn="ctr"/>
                      <a:r>
                        <a:rPr lang="da-DK" sz="1400" b="1" dirty="0" smtClean="0"/>
                        <a:t>Total </a:t>
                      </a:r>
                      <a:r>
                        <a:rPr lang="da-DK" sz="1400" b="1" dirty="0" err="1" smtClean="0"/>
                        <a:t>funding</a:t>
                      </a:r>
                      <a:r>
                        <a:rPr lang="da-DK" sz="1400" b="1" dirty="0" smtClean="0"/>
                        <a:t> rates from EU</a:t>
                      </a:r>
                      <a:r>
                        <a:rPr lang="da-DK" sz="1400" b="1" baseline="0" dirty="0" smtClean="0"/>
                        <a:t> &amp; IFD</a:t>
                      </a:r>
                      <a:endParaRPr lang="da-DK" sz="1400" b="1" dirty="0"/>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1955805828"/>
                  </a:ext>
                </a:extLst>
              </a:tr>
              <a:tr h="370840">
                <a:tc>
                  <a:txBody>
                    <a:bodyPr/>
                    <a:lstStyle/>
                    <a:p>
                      <a:r>
                        <a:rPr lang="da-DK" sz="1400" dirty="0" smtClean="0"/>
                        <a:t>EU</a:t>
                      </a:r>
                      <a:r>
                        <a:rPr lang="da-DK" sz="1400" baseline="0" dirty="0" smtClean="0"/>
                        <a:t> &amp; IFD IA</a:t>
                      </a:r>
                      <a:endParaRPr lang="da-DK" sz="1400" dirty="0"/>
                    </a:p>
                  </a:txBody>
                  <a:tcPr/>
                </a:tc>
                <a:tc>
                  <a:txBody>
                    <a:bodyPr/>
                    <a:lstStyle/>
                    <a:p>
                      <a:pPr algn="ctr"/>
                      <a:r>
                        <a:rPr lang="da-DK" sz="1400" dirty="0" smtClean="0"/>
                        <a:t>40%</a:t>
                      </a:r>
                      <a:endParaRPr lang="da-DK" sz="1400" dirty="0"/>
                    </a:p>
                  </a:txBody>
                  <a:tcPr/>
                </a:tc>
                <a:tc>
                  <a:txBody>
                    <a:bodyPr/>
                    <a:lstStyle/>
                    <a:p>
                      <a:pPr algn="ctr"/>
                      <a:r>
                        <a:rPr lang="da-DK" sz="1400" dirty="0" smtClean="0"/>
                        <a:t>50%</a:t>
                      </a:r>
                      <a:endParaRPr lang="da-DK" sz="1400" dirty="0"/>
                    </a:p>
                  </a:txBody>
                  <a:tcPr/>
                </a:tc>
                <a:tc>
                  <a:txBody>
                    <a:bodyPr/>
                    <a:lstStyle/>
                    <a:p>
                      <a:pPr algn="ctr"/>
                      <a:r>
                        <a:rPr lang="da-DK" sz="1400" dirty="0" smtClean="0"/>
                        <a:t>50%</a:t>
                      </a:r>
                      <a:endParaRPr lang="da-DK" sz="1400" dirty="0"/>
                    </a:p>
                  </a:txBody>
                  <a:tcPr/>
                </a:tc>
                <a:tc>
                  <a:txBody>
                    <a:bodyPr/>
                    <a:lstStyle/>
                    <a:p>
                      <a:pPr algn="ctr"/>
                      <a:r>
                        <a:rPr lang="da-DK" sz="1400" dirty="0" smtClean="0"/>
                        <a:t>60%</a:t>
                      </a:r>
                      <a:endParaRPr lang="da-DK" sz="1400" dirty="0"/>
                    </a:p>
                  </a:txBody>
                  <a:tcPr/>
                </a:tc>
                <a:tc>
                  <a:txBody>
                    <a:bodyPr/>
                    <a:lstStyle/>
                    <a:p>
                      <a:pPr algn="ctr"/>
                      <a:r>
                        <a:rPr lang="da-DK" sz="1400" dirty="0" smtClean="0"/>
                        <a:t>90%</a:t>
                      </a:r>
                    </a:p>
                  </a:txBody>
                  <a:tcPr/>
                </a:tc>
                <a:tc>
                  <a:txBody>
                    <a:bodyPr/>
                    <a:lstStyle/>
                    <a:p>
                      <a:pPr algn="ctr"/>
                      <a:r>
                        <a:rPr lang="da-DK" sz="1400" dirty="0" smtClean="0"/>
                        <a:t>50%</a:t>
                      </a:r>
                    </a:p>
                  </a:txBody>
                  <a:tcPr/>
                </a:tc>
                <a:extLst>
                  <a:ext uri="{0D108BD9-81ED-4DB2-BD59-A6C34878D82A}">
                    <a16:rowId xmlns:a16="http://schemas.microsoft.com/office/drawing/2014/main" val="920511738"/>
                  </a:ext>
                </a:extLst>
              </a:tr>
              <a:tr h="370840">
                <a:tc>
                  <a:txBody>
                    <a:bodyPr/>
                    <a:lstStyle/>
                    <a:p>
                      <a:r>
                        <a:rPr lang="da-DK" sz="1400" dirty="0" smtClean="0"/>
                        <a:t>EU &amp; IFD RIA</a:t>
                      </a:r>
                      <a:endParaRPr lang="da-DK" sz="1400" dirty="0"/>
                    </a:p>
                  </a:txBody>
                  <a:tcPr/>
                </a:tc>
                <a:tc>
                  <a:txBody>
                    <a:bodyPr/>
                    <a:lstStyle/>
                    <a:p>
                      <a:pPr algn="ctr"/>
                      <a:r>
                        <a:rPr lang="da-DK" sz="1400" dirty="0" smtClean="0"/>
                        <a:t>65%</a:t>
                      </a:r>
                      <a:endParaRPr lang="da-DK" sz="1400" dirty="0"/>
                    </a:p>
                  </a:txBody>
                  <a:tcPr/>
                </a:tc>
                <a:tc>
                  <a:txBody>
                    <a:bodyPr/>
                    <a:lstStyle/>
                    <a:p>
                      <a:pPr algn="ctr"/>
                      <a:r>
                        <a:rPr lang="da-DK" sz="1400" dirty="0" smtClean="0"/>
                        <a:t>75%</a:t>
                      </a:r>
                      <a:endParaRPr lang="da-DK" sz="1400" dirty="0"/>
                    </a:p>
                  </a:txBody>
                  <a:tcPr/>
                </a:tc>
                <a:tc>
                  <a:txBody>
                    <a:bodyPr/>
                    <a:lstStyle/>
                    <a:p>
                      <a:pPr algn="ctr"/>
                      <a:r>
                        <a:rPr lang="da-DK" sz="1400" dirty="0" smtClean="0"/>
                        <a:t>75%</a:t>
                      </a:r>
                      <a:endParaRPr lang="da-DK" sz="1400" dirty="0"/>
                    </a:p>
                  </a:txBody>
                  <a:tcPr/>
                </a:tc>
                <a:tc>
                  <a:txBody>
                    <a:bodyPr/>
                    <a:lstStyle/>
                    <a:p>
                      <a:pPr algn="ctr"/>
                      <a:r>
                        <a:rPr lang="da-DK" sz="1400" dirty="0" smtClean="0"/>
                        <a:t>60%</a:t>
                      </a:r>
                      <a:endParaRPr lang="da-DK" sz="1400" dirty="0"/>
                    </a:p>
                  </a:txBody>
                  <a:tcPr/>
                </a:tc>
                <a:tc>
                  <a:txBody>
                    <a:bodyPr/>
                    <a:lstStyle/>
                    <a:p>
                      <a:pPr algn="ctr"/>
                      <a:r>
                        <a:rPr lang="da-DK" sz="1400" dirty="0" smtClean="0"/>
                        <a:t>90%</a:t>
                      </a:r>
                    </a:p>
                  </a:txBody>
                  <a:tcPr/>
                </a:tc>
                <a:tc>
                  <a:txBody>
                    <a:bodyPr/>
                    <a:lstStyle/>
                    <a:p>
                      <a:pPr algn="ctr"/>
                      <a:r>
                        <a:rPr lang="da-DK" sz="1400" dirty="0" smtClean="0"/>
                        <a:t>75%</a:t>
                      </a:r>
                    </a:p>
                  </a:txBody>
                  <a:tcPr/>
                </a:tc>
                <a:extLst>
                  <a:ext uri="{0D108BD9-81ED-4DB2-BD59-A6C34878D82A}">
                    <a16:rowId xmlns:a16="http://schemas.microsoft.com/office/drawing/2014/main" val="2923606606"/>
                  </a:ext>
                </a:extLst>
              </a:tr>
            </a:tbl>
          </a:graphicData>
        </a:graphic>
      </p:graphicFrame>
      <p:graphicFrame>
        <p:nvGraphicFramePr>
          <p:cNvPr id="2" name="Tabel 1"/>
          <p:cNvGraphicFramePr>
            <a:graphicFrameLocks noGrp="1"/>
          </p:cNvGraphicFramePr>
          <p:nvPr>
            <p:extLst>
              <p:ext uri="{D42A27DB-BD31-4B8C-83A1-F6EECF244321}">
                <p14:modId xmlns:p14="http://schemas.microsoft.com/office/powerpoint/2010/main" val="2624523914"/>
              </p:ext>
            </p:extLst>
          </p:nvPr>
        </p:nvGraphicFramePr>
        <p:xfrm>
          <a:off x="491611" y="5370324"/>
          <a:ext cx="9516912" cy="1234694"/>
        </p:xfrm>
        <a:graphic>
          <a:graphicData uri="http://schemas.openxmlformats.org/drawingml/2006/table">
            <a:tbl>
              <a:tblPr firstRow="1" firstCol="1" bandRow="1">
                <a:tableStyleId>{5C22544A-7EE6-4342-B048-85BDC9FD1C3A}</a:tableStyleId>
              </a:tblPr>
              <a:tblGrid>
                <a:gridCol w="1586152">
                  <a:extLst>
                    <a:ext uri="{9D8B030D-6E8A-4147-A177-3AD203B41FA5}">
                      <a16:colId xmlns:a16="http://schemas.microsoft.com/office/drawing/2014/main" val="2379650978"/>
                    </a:ext>
                  </a:extLst>
                </a:gridCol>
                <a:gridCol w="1586152">
                  <a:extLst>
                    <a:ext uri="{9D8B030D-6E8A-4147-A177-3AD203B41FA5}">
                      <a16:colId xmlns:a16="http://schemas.microsoft.com/office/drawing/2014/main" val="3946286120"/>
                    </a:ext>
                  </a:extLst>
                </a:gridCol>
                <a:gridCol w="1586152">
                  <a:extLst>
                    <a:ext uri="{9D8B030D-6E8A-4147-A177-3AD203B41FA5}">
                      <a16:colId xmlns:a16="http://schemas.microsoft.com/office/drawing/2014/main" val="857916471"/>
                    </a:ext>
                  </a:extLst>
                </a:gridCol>
                <a:gridCol w="1586152">
                  <a:extLst>
                    <a:ext uri="{9D8B030D-6E8A-4147-A177-3AD203B41FA5}">
                      <a16:colId xmlns:a16="http://schemas.microsoft.com/office/drawing/2014/main" val="1278015152"/>
                    </a:ext>
                  </a:extLst>
                </a:gridCol>
                <a:gridCol w="1586152">
                  <a:extLst>
                    <a:ext uri="{9D8B030D-6E8A-4147-A177-3AD203B41FA5}">
                      <a16:colId xmlns:a16="http://schemas.microsoft.com/office/drawing/2014/main" val="232062853"/>
                    </a:ext>
                  </a:extLst>
                </a:gridCol>
                <a:gridCol w="1586152">
                  <a:extLst>
                    <a:ext uri="{9D8B030D-6E8A-4147-A177-3AD203B41FA5}">
                      <a16:colId xmlns:a16="http://schemas.microsoft.com/office/drawing/2014/main" val="1228810467"/>
                    </a:ext>
                  </a:extLst>
                </a:gridCol>
              </a:tblGrid>
              <a:tr h="125730">
                <a:tc gridSpan="6">
                  <a:txBody>
                    <a:bodyPr/>
                    <a:lstStyle/>
                    <a:p>
                      <a:pPr marL="36195" algn="just">
                        <a:lnSpc>
                          <a:spcPct val="115000"/>
                        </a:lnSpc>
                        <a:spcAft>
                          <a:spcPts val="0"/>
                        </a:spcAft>
                      </a:pPr>
                      <a:r>
                        <a:rPr lang="en-US" sz="1200" dirty="0">
                          <a:effectLst/>
                          <a:latin typeface="+mn-lt"/>
                        </a:rPr>
                        <a:t>Other costs (overhead). Share of </a:t>
                      </a:r>
                      <a:r>
                        <a:rPr lang="en-US" sz="1200" dirty="0" smtClean="0">
                          <a:effectLst/>
                          <a:latin typeface="+mn-lt"/>
                        </a:rPr>
                        <a:t>funding</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da-DK"/>
                    </a:p>
                  </a:txBody>
                  <a:tcPr/>
                </a:tc>
                <a:tc hMerge="1">
                  <a:txBody>
                    <a:bodyPr/>
                    <a:lstStyle/>
                    <a:p>
                      <a:endParaRPr lang="da-DK"/>
                    </a:p>
                  </a:txBody>
                  <a:tcPr/>
                </a:tc>
                <a:tc hMerge="1">
                  <a:txBody>
                    <a:bodyPr/>
                    <a:lstStyle/>
                    <a:p>
                      <a:pPr marL="36195" algn="just">
                        <a:lnSpc>
                          <a:spcPct val="115000"/>
                        </a:lnSpc>
                        <a:spcAft>
                          <a:spcPts val="0"/>
                        </a:spcAft>
                      </a:pPr>
                      <a:endParaRPr lang="da-DK"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pPr marL="36195" algn="just">
                        <a:lnSpc>
                          <a:spcPct val="115000"/>
                        </a:lnSpc>
                        <a:spcAft>
                          <a:spcPts val="0"/>
                        </a:spcAft>
                      </a:pPr>
                      <a:endParaRPr lang="da-DK"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pPr marL="36195" algn="just">
                        <a:lnSpc>
                          <a:spcPct val="115000"/>
                        </a:lnSpc>
                        <a:spcAft>
                          <a:spcPts val="0"/>
                        </a:spcAft>
                      </a:pPr>
                      <a:endParaRPr lang="da-DK"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81294273"/>
                  </a:ext>
                </a:extLst>
              </a:tr>
              <a:tr h="540367">
                <a:tc>
                  <a:txBody>
                    <a:bodyPr/>
                    <a:lstStyle/>
                    <a:p>
                      <a:pPr marL="36195" algn="just">
                        <a:lnSpc>
                          <a:spcPct val="115000"/>
                        </a:lnSpc>
                        <a:spcAft>
                          <a:spcPts val="0"/>
                        </a:spcAft>
                      </a:pPr>
                      <a:r>
                        <a:rPr lang="en-GB" sz="1200" b="0" dirty="0">
                          <a:solidFill>
                            <a:schemeClr val="tx1"/>
                          </a:solidFill>
                          <a:effectLst/>
                          <a:latin typeface="+mn-lt"/>
                        </a:rPr>
                        <a:t>Universities </a:t>
                      </a:r>
                      <a:endParaRPr lang="da-DK" sz="12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solidFill>
                      <a:srgbClr val="CEE1FB"/>
                    </a:solidFill>
                  </a:tcPr>
                </a:tc>
                <a:tc>
                  <a:txBody>
                    <a:bodyPr/>
                    <a:lstStyle/>
                    <a:p>
                      <a:pPr marL="36195" algn="l">
                        <a:lnSpc>
                          <a:spcPct val="115000"/>
                        </a:lnSpc>
                        <a:spcAft>
                          <a:spcPts val="0"/>
                        </a:spcAft>
                      </a:pPr>
                      <a:r>
                        <a:rPr lang="en-GB" sz="1200" dirty="0">
                          <a:effectLst/>
                          <a:latin typeface="+mn-lt"/>
                        </a:rPr>
                        <a:t>Hospitals</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l">
                        <a:lnSpc>
                          <a:spcPct val="115000"/>
                        </a:lnSpc>
                        <a:spcAft>
                          <a:spcPts val="0"/>
                        </a:spcAft>
                      </a:pPr>
                      <a:r>
                        <a:rPr lang="en-US" sz="1200" dirty="0">
                          <a:effectLst/>
                          <a:latin typeface="+mn-lt"/>
                        </a:rPr>
                        <a:t>Approved industrial clusters</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l">
                        <a:lnSpc>
                          <a:spcPct val="115000"/>
                        </a:lnSpc>
                        <a:spcAft>
                          <a:spcPts val="0"/>
                        </a:spcAft>
                      </a:pPr>
                      <a:r>
                        <a:rPr lang="da-DK" sz="1200" dirty="0" err="1" smtClean="0">
                          <a:solidFill>
                            <a:srgbClr val="003741"/>
                          </a:solidFill>
                          <a:effectLst/>
                          <a:latin typeface="+mn-lt"/>
                          <a:ea typeface="Calibri" panose="020F0502020204030204" pitchFamily="34" charset="0"/>
                          <a:cs typeface="Times New Roman" panose="02020603050405020304" pitchFamily="18" charset="0"/>
                        </a:rPr>
                        <a:t>Other</a:t>
                      </a:r>
                      <a:r>
                        <a:rPr lang="da-DK" sz="1200" dirty="0" smtClean="0">
                          <a:solidFill>
                            <a:srgbClr val="003741"/>
                          </a:solidFill>
                          <a:effectLst/>
                          <a:latin typeface="+mn-lt"/>
                          <a:ea typeface="Calibri" panose="020F0502020204030204" pitchFamily="34" charset="0"/>
                          <a:cs typeface="Times New Roman" panose="02020603050405020304" pitchFamily="18" charset="0"/>
                        </a:rPr>
                        <a:t> public</a:t>
                      </a:r>
                      <a:r>
                        <a:rPr lang="da-DK" sz="1200" baseline="0" dirty="0" smtClean="0">
                          <a:solidFill>
                            <a:srgbClr val="003741"/>
                          </a:solidFill>
                          <a:effectLst/>
                          <a:latin typeface="+mn-lt"/>
                          <a:ea typeface="Calibri" panose="020F0502020204030204" pitchFamily="34" charset="0"/>
                          <a:cs typeface="Times New Roman" panose="02020603050405020304" pitchFamily="18" charset="0"/>
                        </a:rPr>
                        <a:t> organisations</a:t>
                      </a:r>
                      <a:endParaRPr lang="da-DK" sz="1200" dirty="0">
                        <a:solidFill>
                          <a:srgbClr val="00374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l">
                        <a:lnSpc>
                          <a:spcPct val="115000"/>
                        </a:lnSpc>
                        <a:spcAft>
                          <a:spcPts val="0"/>
                        </a:spcAft>
                      </a:pPr>
                      <a:r>
                        <a:rPr lang="da-DK" sz="1200" dirty="0" err="1" smtClean="0">
                          <a:solidFill>
                            <a:srgbClr val="003741"/>
                          </a:solidFill>
                          <a:effectLst/>
                          <a:latin typeface="+mn-lt"/>
                          <a:ea typeface="Calibri" panose="020F0502020204030204" pitchFamily="34" charset="0"/>
                          <a:cs typeface="Times New Roman" panose="02020603050405020304" pitchFamily="18" charset="0"/>
                        </a:rPr>
                        <a:t>RTO’s</a:t>
                      </a:r>
                      <a:r>
                        <a:rPr lang="da-DK" sz="1200" dirty="0" smtClean="0">
                          <a:solidFill>
                            <a:srgbClr val="003741"/>
                          </a:solidFill>
                          <a:effectLst/>
                          <a:latin typeface="+mn-lt"/>
                          <a:ea typeface="Calibri" panose="020F0502020204030204" pitchFamily="34" charset="0"/>
                          <a:cs typeface="Times New Roman" panose="02020603050405020304" pitchFamily="18" charset="0"/>
                        </a:rPr>
                        <a:t> (GTS)</a:t>
                      </a:r>
                      <a:endParaRPr lang="da-DK" sz="1200" dirty="0">
                        <a:solidFill>
                          <a:srgbClr val="00374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l">
                        <a:lnSpc>
                          <a:spcPct val="115000"/>
                        </a:lnSpc>
                        <a:spcAft>
                          <a:spcPts val="0"/>
                        </a:spcAft>
                      </a:pPr>
                      <a:r>
                        <a:rPr lang="da-DK" sz="1200" dirty="0" err="1" smtClean="0">
                          <a:solidFill>
                            <a:srgbClr val="003741"/>
                          </a:solidFill>
                          <a:effectLst/>
                          <a:latin typeface="+mn-lt"/>
                          <a:ea typeface="Calibri" panose="020F0502020204030204" pitchFamily="34" charset="0"/>
                          <a:cs typeface="Times New Roman" panose="02020603050405020304" pitchFamily="18" charset="0"/>
                        </a:rPr>
                        <a:t>SME’s</a:t>
                      </a:r>
                      <a:r>
                        <a:rPr lang="da-DK" sz="1200" dirty="0" smtClean="0">
                          <a:solidFill>
                            <a:srgbClr val="003741"/>
                          </a:solidFill>
                          <a:effectLst/>
                          <a:latin typeface="+mn-lt"/>
                          <a:ea typeface="Calibri" panose="020F0502020204030204" pitchFamily="34" charset="0"/>
                          <a:cs typeface="Times New Roman" panose="02020603050405020304" pitchFamily="18" charset="0"/>
                        </a:rPr>
                        <a:t> &amp; large </a:t>
                      </a:r>
                      <a:r>
                        <a:rPr lang="da-DK" sz="1200" dirty="0" err="1" smtClean="0">
                          <a:solidFill>
                            <a:srgbClr val="003741"/>
                          </a:solidFill>
                          <a:effectLst/>
                          <a:latin typeface="+mn-lt"/>
                          <a:ea typeface="Calibri" panose="020F0502020204030204" pitchFamily="34" charset="0"/>
                          <a:cs typeface="Times New Roman" panose="02020603050405020304" pitchFamily="18" charset="0"/>
                        </a:rPr>
                        <a:t>enterprises</a:t>
                      </a:r>
                      <a:endParaRPr lang="da-DK" sz="1200" dirty="0">
                        <a:solidFill>
                          <a:srgbClr val="00374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1240492"/>
                  </a:ext>
                </a:extLst>
              </a:tr>
              <a:tr h="238125">
                <a:tc>
                  <a:txBody>
                    <a:bodyPr/>
                    <a:lstStyle/>
                    <a:p>
                      <a:pPr marL="36195" algn="just">
                        <a:lnSpc>
                          <a:spcPct val="115000"/>
                        </a:lnSpc>
                        <a:spcAft>
                          <a:spcPts val="0"/>
                        </a:spcAft>
                      </a:pPr>
                      <a:r>
                        <a:rPr lang="en-GB" sz="1200" b="0" dirty="0" smtClean="0">
                          <a:solidFill>
                            <a:schemeClr val="tx1"/>
                          </a:solidFill>
                          <a:effectLst/>
                          <a:latin typeface="+mn-lt"/>
                        </a:rPr>
                        <a:t>IFD: 44% </a:t>
                      </a:r>
                      <a:endParaRPr lang="da-DK" sz="12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solidFill>
                      <a:srgbClr val="E8F0FD"/>
                    </a:solidFill>
                  </a:tcPr>
                </a:tc>
                <a:tc>
                  <a:txBody>
                    <a:bodyPr/>
                    <a:lstStyle/>
                    <a:p>
                      <a:pPr marL="36195" algn="just">
                        <a:lnSpc>
                          <a:spcPct val="115000"/>
                        </a:lnSpc>
                        <a:spcAft>
                          <a:spcPts val="0"/>
                        </a:spcAft>
                      </a:pPr>
                      <a:r>
                        <a:rPr lang="en-GB" sz="1200" dirty="0" smtClean="0">
                          <a:effectLst/>
                          <a:latin typeface="+mn-lt"/>
                        </a:rPr>
                        <a:t>IFD: 3,1</a:t>
                      </a:r>
                      <a:r>
                        <a:rPr lang="en-GB" sz="1200" dirty="0">
                          <a:effectLst/>
                          <a:latin typeface="+mn-lt"/>
                        </a:rPr>
                        <a:t>%</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just">
                        <a:lnSpc>
                          <a:spcPct val="115000"/>
                        </a:lnSpc>
                        <a:spcAft>
                          <a:spcPts val="0"/>
                        </a:spcAft>
                      </a:pPr>
                      <a:r>
                        <a:rPr lang="en-GB" sz="1200" dirty="0" smtClean="0">
                          <a:effectLst/>
                          <a:latin typeface="+mn-lt"/>
                        </a:rPr>
                        <a:t>IFD: 20</a:t>
                      </a:r>
                      <a:r>
                        <a:rPr lang="en-GB" sz="1200" dirty="0">
                          <a:effectLst/>
                          <a:latin typeface="+mn-lt"/>
                        </a:rPr>
                        <a:t>%</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just">
                        <a:lnSpc>
                          <a:spcPct val="115000"/>
                        </a:lnSpc>
                        <a:spcAft>
                          <a:spcPts val="0"/>
                        </a:spcAft>
                      </a:pPr>
                      <a:r>
                        <a:rPr lang="en-GB" sz="1200" dirty="0" smtClean="0">
                          <a:effectLst/>
                          <a:latin typeface="+mn-lt"/>
                        </a:rPr>
                        <a:t>IFD: 0%</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just">
                        <a:lnSpc>
                          <a:spcPct val="115000"/>
                        </a:lnSpc>
                        <a:spcAft>
                          <a:spcPts val="0"/>
                        </a:spcAft>
                      </a:pPr>
                      <a:r>
                        <a:rPr lang="da-DK" sz="1200" dirty="0" err="1" smtClean="0">
                          <a:solidFill>
                            <a:srgbClr val="000000"/>
                          </a:solidFill>
                          <a:effectLst/>
                          <a:latin typeface="+mn-lt"/>
                          <a:ea typeface="Calibri" panose="020F0502020204030204" pitchFamily="34" charset="0"/>
                          <a:cs typeface="Times New Roman" panose="02020603050405020304" pitchFamily="18" charset="0"/>
                        </a:rPr>
                        <a:t>Included</a:t>
                      </a:r>
                      <a:r>
                        <a:rPr lang="da-DK" sz="1200" dirty="0" smtClean="0">
                          <a:solidFill>
                            <a:srgbClr val="000000"/>
                          </a:solidFill>
                          <a:effectLst/>
                          <a:latin typeface="+mn-lt"/>
                          <a:ea typeface="Calibri" panose="020F0502020204030204" pitchFamily="34" charset="0"/>
                          <a:cs typeface="Times New Roman" panose="02020603050405020304" pitchFamily="18" charset="0"/>
                        </a:rPr>
                        <a:t> in </a:t>
                      </a:r>
                      <a:r>
                        <a:rPr lang="da-DK" sz="1200" dirty="0" err="1" smtClean="0">
                          <a:solidFill>
                            <a:srgbClr val="000000"/>
                          </a:solidFill>
                          <a:effectLst/>
                          <a:latin typeface="+mn-lt"/>
                          <a:ea typeface="Calibri" panose="020F0502020204030204" pitchFamily="34" charset="0"/>
                          <a:cs typeface="Times New Roman" panose="02020603050405020304" pitchFamily="18" charset="0"/>
                        </a:rPr>
                        <a:t>funding</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just">
                        <a:lnSpc>
                          <a:spcPct val="115000"/>
                        </a:lnSpc>
                        <a:spcAft>
                          <a:spcPts val="0"/>
                        </a:spcAft>
                      </a:pPr>
                      <a:r>
                        <a:rPr lang="da-DK" sz="1200" dirty="0" smtClean="0">
                          <a:solidFill>
                            <a:srgbClr val="000000"/>
                          </a:solidFill>
                          <a:effectLst/>
                          <a:latin typeface="+mn-lt"/>
                          <a:ea typeface="Calibri" panose="020F0502020204030204" pitchFamily="34" charset="0"/>
                          <a:cs typeface="Times New Roman" panose="02020603050405020304" pitchFamily="18" charset="0"/>
                        </a:rPr>
                        <a:t>IFD:</a:t>
                      </a:r>
                      <a:r>
                        <a:rPr lang="da-DK" sz="1200" baseline="0" dirty="0" smtClean="0">
                          <a:solidFill>
                            <a:srgbClr val="000000"/>
                          </a:solidFill>
                          <a:effectLst/>
                          <a:latin typeface="+mn-lt"/>
                          <a:ea typeface="Calibri" panose="020F0502020204030204" pitchFamily="34" charset="0"/>
                          <a:cs typeface="Times New Roman" panose="02020603050405020304" pitchFamily="18" charset="0"/>
                        </a:rPr>
                        <a:t> 0%</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53692565"/>
                  </a:ext>
                </a:extLst>
              </a:tr>
              <a:tr h="263733">
                <a:tc>
                  <a:txBody>
                    <a:bodyPr/>
                    <a:lstStyle/>
                    <a:p>
                      <a:pPr marL="36195" algn="just">
                        <a:lnSpc>
                          <a:spcPct val="115000"/>
                        </a:lnSpc>
                        <a:spcAft>
                          <a:spcPts val="0"/>
                        </a:spcAft>
                      </a:pPr>
                      <a:r>
                        <a:rPr lang="en-GB" sz="1200" b="0" dirty="0" smtClean="0">
                          <a:solidFill>
                            <a:schemeClr val="tx1"/>
                          </a:solidFill>
                          <a:effectLst/>
                          <a:latin typeface="+mn-lt"/>
                        </a:rPr>
                        <a:t>KDT: 25% </a:t>
                      </a:r>
                      <a:endParaRPr lang="da-DK" sz="12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solidFill>
                      <a:srgbClr val="CEE1FB"/>
                    </a:solidFill>
                  </a:tcPr>
                </a:tc>
                <a:tc>
                  <a:txBody>
                    <a:bodyPr/>
                    <a:lstStyle/>
                    <a:p>
                      <a:pPr marL="36195" algn="just">
                        <a:lnSpc>
                          <a:spcPct val="115000"/>
                        </a:lnSpc>
                        <a:spcAft>
                          <a:spcPts val="0"/>
                        </a:spcAft>
                      </a:pPr>
                      <a:r>
                        <a:rPr lang="en-GB" sz="1200" dirty="0" smtClean="0">
                          <a:effectLst/>
                          <a:latin typeface="+mn-lt"/>
                        </a:rPr>
                        <a:t>KDT: 25%</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just">
                        <a:lnSpc>
                          <a:spcPct val="115000"/>
                        </a:lnSpc>
                        <a:spcAft>
                          <a:spcPts val="0"/>
                        </a:spcAft>
                      </a:pPr>
                      <a:r>
                        <a:rPr lang="en-GB" sz="1200" dirty="0" smtClean="0">
                          <a:effectLst/>
                          <a:latin typeface="+mn-lt"/>
                        </a:rPr>
                        <a:t>KDT: 25%</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just">
                        <a:lnSpc>
                          <a:spcPct val="115000"/>
                        </a:lnSpc>
                        <a:spcAft>
                          <a:spcPts val="0"/>
                        </a:spcAft>
                      </a:pPr>
                      <a:r>
                        <a:rPr lang="en-GB" sz="1200" dirty="0" smtClean="0">
                          <a:effectLst/>
                          <a:latin typeface="+mn-lt"/>
                        </a:rPr>
                        <a:t>KDT: 25%</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just">
                        <a:lnSpc>
                          <a:spcPct val="115000"/>
                        </a:lnSpc>
                        <a:spcAft>
                          <a:spcPts val="0"/>
                        </a:spcAft>
                      </a:pPr>
                      <a:r>
                        <a:rPr lang="da-DK" sz="1200" dirty="0" smtClean="0">
                          <a:solidFill>
                            <a:srgbClr val="000000"/>
                          </a:solidFill>
                          <a:effectLst/>
                          <a:latin typeface="+mn-lt"/>
                          <a:ea typeface="Calibri" panose="020F0502020204030204" pitchFamily="34" charset="0"/>
                          <a:cs typeface="Times New Roman" panose="02020603050405020304" pitchFamily="18" charset="0"/>
                        </a:rPr>
                        <a:t>KDT</a:t>
                      </a:r>
                      <a:r>
                        <a:rPr lang="da-DK" sz="1200" baseline="0" dirty="0" smtClean="0">
                          <a:solidFill>
                            <a:srgbClr val="000000"/>
                          </a:solidFill>
                          <a:effectLst/>
                          <a:latin typeface="+mn-lt"/>
                          <a:ea typeface="Calibri" panose="020F0502020204030204" pitchFamily="34" charset="0"/>
                          <a:cs typeface="Times New Roman" panose="02020603050405020304" pitchFamily="18" charset="0"/>
                        </a:rPr>
                        <a:t>: 25%</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36195" algn="just">
                        <a:lnSpc>
                          <a:spcPct val="115000"/>
                        </a:lnSpc>
                        <a:spcAft>
                          <a:spcPts val="0"/>
                        </a:spcAft>
                      </a:pPr>
                      <a:r>
                        <a:rPr lang="da-DK" sz="1200" dirty="0" smtClean="0">
                          <a:solidFill>
                            <a:srgbClr val="000000"/>
                          </a:solidFill>
                          <a:effectLst/>
                          <a:latin typeface="+mn-lt"/>
                          <a:ea typeface="Calibri" panose="020F0502020204030204" pitchFamily="34" charset="0"/>
                          <a:cs typeface="Times New Roman" panose="02020603050405020304" pitchFamily="18" charset="0"/>
                        </a:rPr>
                        <a:t>KDT: 25%</a:t>
                      </a:r>
                      <a:endParaRPr lang="da-DK" sz="12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5902358"/>
                  </a:ext>
                </a:extLst>
              </a:tr>
            </a:tbl>
          </a:graphicData>
        </a:graphic>
      </p:graphicFrame>
    </p:spTree>
    <p:extLst>
      <p:ext uri="{BB962C8B-B14F-4D97-AF65-F5344CB8AC3E}">
        <p14:creationId xmlns:p14="http://schemas.microsoft.com/office/powerpoint/2010/main" val="1878384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a-DK" sz="2400" dirty="0" smtClean="0"/>
              <a:t>Total projektbudget and total </a:t>
            </a:r>
            <a:r>
              <a:rPr lang="da-DK" sz="2400" dirty="0" err="1" smtClean="0"/>
              <a:t>funding</a:t>
            </a:r>
            <a:r>
              <a:rPr lang="da-DK" sz="2400" dirty="0" smtClean="0"/>
              <a:t/>
            </a:r>
            <a:br>
              <a:rPr lang="da-DK" sz="2400" dirty="0" smtClean="0"/>
            </a:br>
            <a:r>
              <a:rPr lang="da-DK" sz="2400" dirty="0" smtClean="0"/>
              <a:t>IFD Max €300.000 pr. DK partner / €500.000 per DK </a:t>
            </a:r>
            <a:r>
              <a:rPr lang="da-DK" sz="2400" dirty="0" err="1" smtClean="0"/>
              <a:t>project</a:t>
            </a:r>
            <a:r>
              <a:rPr lang="da-DK" sz="2400" dirty="0" smtClean="0"/>
              <a:t>  + EU max 50% of </a:t>
            </a:r>
            <a:r>
              <a:rPr lang="da-DK" sz="2400" dirty="0" err="1" smtClean="0"/>
              <a:t>project</a:t>
            </a:r>
            <a:r>
              <a:rPr lang="da-DK" sz="2400" dirty="0" smtClean="0"/>
              <a:t> budget</a:t>
            </a:r>
            <a:endParaRPr lang="da-DK" sz="2400" dirty="0"/>
          </a:p>
        </p:txBody>
      </p:sp>
      <p:sp>
        <p:nvSpPr>
          <p:cNvPr id="5" name="Pladsholder til slidenummer 4"/>
          <p:cNvSpPr>
            <a:spLocks noGrp="1"/>
          </p:cNvSpPr>
          <p:nvPr>
            <p:ph type="sldNum" sz="quarter" idx="12"/>
          </p:nvPr>
        </p:nvSpPr>
        <p:spPr/>
        <p:txBody>
          <a:bodyPr/>
          <a:lstStyle/>
          <a:p>
            <a:fld id="{E040A824-AD9E-4482-8FF9-29A6726D8660}" type="slidenum">
              <a:rPr lang="da-DK" smtClean="0"/>
              <a:t>3</a:t>
            </a:fld>
            <a:endParaRPr lang="da-DK"/>
          </a:p>
        </p:txBody>
      </p:sp>
      <p:cxnSp>
        <p:nvCxnSpPr>
          <p:cNvPr id="8" name="Lige pilforbindelse 7"/>
          <p:cNvCxnSpPr/>
          <p:nvPr/>
        </p:nvCxnSpPr>
        <p:spPr>
          <a:xfrm>
            <a:off x="1130710" y="5584723"/>
            <a:ext cx="9547122" cy="9832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Lige pilforbindelse 9"/>
          <p:cNvCxnSpPr/>
          <p:nvPr/>
        </p:nvCxnSpPr>
        <p:spPr>
          <a:xfrm flipV="1">
            <a:off x="1130710" y="2802195"/>
            <a:ext cx="19664" cy="278252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2" name="Tekstfelt 11"/>
          <p:cNvSpPr txBox="1"/>
          <p:nvPr/>
        </p:nvSpPr>
        <p:spPr>
          <a:xfrm>
            <a:off x="4590450" y="6051131"/>
            <a:ext cx="1947969" cy="369332"/>
          </a:xfrm>
          <a:prstGeom prst="rect">
            <a:avLst/>
          </a:prstGeom>
          <a:noFill/>
        </p:spPr>
        <p:txBody>
          <a:bodyPr wrap="none" rtlCol="0">
            <a:spAutoFit/>
          </a:bodyPr>
          <a:lstStyle/>
          <a:p>
            <a:r>
              <a:rPr lang="da-DK" dirty="0" smtClean="0"/>
              <a:t>IFD+EU </a:t>
            </a:r>
            <a:r>
              <a:rPr lang="da-DK" dirty="0" err="1" smtClean="0"/>
              <a:t>funding</a:t>
            </a:r>
            <a:r>
              <a:rPr lang="da-DK" dirty="0" smtClean="0"/>
              <a:t> </a:t>
            </a:r>
            <a:endParaRPr lang="da-DK" dirty="0"/>
          </a:p>
        </p:txBody>
      </p:sp>
      <p:cxnSp>
        <p:nvCxnSpPr>
          <p:cNvPr id="16" name="Lige forbindelse 15"/>
          <p:cNvCxnSpPr/>
          <p:nvPr/>
        </p:nvCxnSpPr>
        <p:spPr>
          <a:xfrm>
            <a:off x="1150374" y="4261502"/>
            <a:ext cx="6754761" cy="40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Lige forbindelse 18"/>
          <p:cNvCxnSpPr/>
          <p:nvPr/>
        </p:nvCxnSpPr>
        <p:spPr>
          <a:xfrm>
            <a:off x="1150374" y="3392129"/>
            <a:ext cx="9340645" cy="33793"/>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kstfelt 19"/>
          <p:cNvSpPr txBox="1"/>
          <p:nvPr/>
        </p:nvSpPr>
        <p:spPr>
          <a:xfrm>
            <a:off x="300791" y="3207463"/>
            <a:ext cx="774571" cy="369332"/>
          </a:xfrm>
          <a:prstGeom prst="rect">
            <a:avLst/>
          </a:prstGeom>
          <a:noFill/>
        </p:spPr>
        <p:txBody>
          <a:bodyPr wrap="none" rtlCol="0">
            <a:spAutoFit/>
          </a:bodyPr>
          <a:lstStyle/>
          <a:p>
            <a:r>
              <a:rPr lang="da-DK" dirty="0" smtClean="0"/>
              <a:t>100%</a:t>
            </a:r>
            <a:endParaRPr lang="da-DK" dirty="0"/>
          </a:p>
        </p:txBody>
      </p:sp>
      <p:sp>
        <p:nvSpPr>
          <p:cNvPr id="21" name="Tekstfelt 20"/>
          <p:cNvSpPr txBox="1"/>
          <p:nvPr/>
        </p:nvSpPr>
        <p:spPr>
          <a:xfrm flipH="1">
            <a:off x="1344835" y="4292071"/>
            <a:ext cx="6227999" cy="1015663"/>
          </a:xfrm>
          <a:prstGeom prst="rect">
            <a:avLst/>
          </a:prstGeom>
          <a:noFill/>
        </p:spPr>
        <p:txBody>
          <a:bodyPr wrap="square" rtlCol="0">
            <a:spAutoFit/>
          </a:bodyPr>
          <a:lstStyle/>
          <a:p>
            <a:r>
              <a:rPr lang="da-DK" sz="1500" dirty="0" smtClean="0"/>
              <a:t>Max public </a:t>
            </a:r>
            <a:r>
              <a:rPr lang="da-DK" sz="1500" dirty="0" err="1" smtClean="0"/>
              <a:t>funding</a:t>
            </a:r>
            <a:r>
              <a:rPr lang="da-DK" sz="1500" dirty="0" smtClean="0"/>
              <a:t> rates </a:t>
            </a:r>
            <a:r>
              <a:rPr lang="da-DK" sz="1500" dirty="0" err="1" smtClean="0"/>
              <a:t>follows</a:t>
            </a:r>
            <a:r>
              <a:rPr lang="da-DK" sz="1500" dirty="0" smtClean="0"/>
              <a:t> IFD max </a:t>
            </a:r>
            <a:r>
              <a:rPr lang="da-DK" sz="1500" dirty="0" err="1" smtClean="0"/>
              <a:t>funding</a:t>
            </a:r>
            <a:r>
              <a:rPr lang="da-DK" sz="1500" dirty="0" smtClean="0"/>
              <a:t> rates </a:t>
            </a:r>
            <a:r>
              <a:rPr lang="da-DK" sz="1500" dirty="0" err="1" smtClean="0"/>
              <a:t>until</a:t>
            </a:r>
            <a:r>
              <a:rPr lang="da-DK" sz="1500" dirty="0" smtClean="0"/>
              <a:t> the IFD budget on €300.000 is </a:t>
            </a:r>
            <a:r>
              <a:rPr lang="da-DK" sz="1500" dirty="0" err="1" smtClean="0"/>
              <a:t>exhausted</a:t>
            </a:r>
            <a:r>
              <a:rPr lang="da-DK" sz="1500" dirty="0" smtClean="0"/>
              <a:t>. </a:t>
            </a:r>
            <a:r>
              <a:rPr lang="da-DK" sz="1500" dirty="0" err="1" smtClean="0"/>
              <a:t>However</a:t>
            </a:r>
            <a:r>
              <a:rPr lang="da-DK" sz="1500" dirty="0" smtClean="0"/>
              <a:t>, EU </a:t>
            </a:r>
            <a:r>
              <a:rPr lang="da-DK" sz="1500" dirty="0" err="1" smtClean="0"/>
              <a:t>co-funding</a:t>
            </a:r>
            <a:r>
              <a:rPr lang="da-DK" sz="1500" dirty="0" smtClean="0"/>
              <a:t> </a:t>
            </a:r>
            <a:r>
              <a:rPr lang="da-DK" sz="1500" dirty="0" err="1" smtClean="0"/>
              <a:t>might</a:t>
            </a:r>
            <a:r>
              <a:rPr lang="da-DK" sz="1500" dirty="0" smtClean="0"/>
              <a:t> go up to 50% of total </a:t>
            </a:r>
            <a:r>
              <a:rPr lang="da-DK" sz="1500" dirty="0" err="1" smtClean="0"/>
              <a:t>project</a:t>
            </a:r>
            <a:r>
              <a:rPr lang="da-DK" sz="1500" dirty="0" smtClean="0"/>
              <a:t> budget </a:t>
            </a:r>
            <a:r>
              <a:rPr lang="da-DK" sz="1500" dirty="0" err="1" smtClean="0"/>
              <a:t>applying</a:t>
            </a:r>
            <a:r>
              <a:rPr lang="da-DK" sz="1500" dirty="0" smtClean="0"/>
              <a:t> </a:t>
            </a:r>
            <a:r>
              <a:rPr lang="da-DK" sz="1500" dirty="0" err="1" smtClean="0"/>
              <a:t>only</a:t>
            </a:r>
            <a:r>
              <a:rPr lang="da-DK" sz="1500" dirty="0" smtClean="0"/>
              <a:t> the EU </a:t>
            </a:r>
            <a:r>
              <a:rPr lang="da-DK" sz="1500" dirty="0" err="1" smtClean="0"/>
              <a:t>funding</a:t>
            </a:r>
            <a:r>
              <a:rPr lang="da-DK" sz="1500" dirty="0" smtClean="0"/>
              <a:t> rate for the partner</a:t>
            </a:r>
            <a:endParaRPr lang="da-DK" sz="1500" dirty="0"/>
          </a:p>
        </p:txBody>
      </p:sp>
      <p:sp>
        <p:nvSpPr>
          <p:cNvPr id="22" name="Tekstfelt 21"/>
          <p:cNvSpPr txBox="1"/>
          <p:nvPr/>
        </p:nvSpPr>
        <p:spPr>
          <a:xfrm>
            <a:off x="1231764" y="2838754"/>
            <a:ext cx="4001729" cy="369332"/>
          </a:xfrm>
          <a:prstGeom prst="rect">
            <a:avLst/>
          </a:prstGeom>
          <a:noFill/>
        </p:spPr>
        <p:txBody>
          <a:bodyPr wrap="square" rtlCol="0">
            <a:spAutoFit/>
          </a:bodyPr>
          <a:lstStyle/>
          <a:p>
            <a:r>
              <a:rPr lang="da-DK" b="1" dirty="0" smtClean="0"/>
              <a:t>Total </a:t>
            </a:r>
            <a:r>
              <a:rPr lang="da-DK" b="1" dirty="0" err="1" smtClean="0"/>
              <a:t>project</a:t>
            </a:r>
            <a:r>
              <a:rPr lang="da-DK" b="1" dirty="0" smtClean="0"/>
              <a:t> budget per partner</a:t>
            </a:r>
            <a:endParaRPr lang="da-DK" b="1" dirty="0"/>
          </a:p>
        </p:txBody>
      </p:sp>
      <p:sp>
        <p:nvSpPr>
          <p:cNvPr id="23" name="Tekstfelt 22"/>
          <p:cNvSpPr txBox="1"/>
          <p:nvPr/>
        </p:nvSpPr>
        <p:spPr>
          <a:xfrm>
            <a:off x="1344835" y="3659046"/>
            <a:ext cx="5104282" cy="323165"/>
          </a:xfrm>
          <a:prstGeom prst="rect">
            <a:avLst/>
          </a:prstGeom>
          <a:noFill/>
        </p:spPr>
        <p:txBody>
          <a:bodyPr wrap="none" rtlCol="0">
            <a:spAutoFit/>
          </a:bodyPr>
          <a:lstStyle/>
          <a:p>
            <a:r>
              <a:rPr lang="da-DK" sz="1500" dirty="0" err="1" smtClean="0"/>
              <a:t>Self-funding</a:t>
            </a:r>
            <a:r>
              <a:rPr lang="da-DK" sz="1500" dirty="0" smtClean="0"/>
              <a:t> = Project budget per partner - Public </a:t>
            </a:r>
            <a:r>
              <a:rPr lang="da-DK" sz="1500" dirty="0" err="1" smtClean="0"/>
              <a:t>funding</a:t>
            </a:r>
            <a:r>
              <a:rPr lang="da-DK" sz="1500" dirty="0" smtClean="0"/>
              <a:t> </a:t>
            </a:r>
            <a:endParaRPr lang="da-DK" sz="1500" dirty="0"/>
          </a:p>
        </p:txBody>
      </p:sp>
      <p:cxnSp>
        <p:nvCxnSpPr>
          <p:cNvPr id="26" name="Lige forbindelse 25"/>
          <p:cNvCxnSpPr/>
          <p:nvPr/>
        </p:nvCxnSpPr>
        <p:spPr>
          <a:xfrm flipH="1">
            <a:off x="7885471" y="4302302"/>
            <a:ext cx="19664" cy="6855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Lige forbindelse 27"/>
          <p:cNvCxnSpPr/>
          <p:nvPr/>
        </p:nvCxnSpPr>
        <p:spPr>
          <a:xfrm>
            <a:off x="7905135" y="5014453"/>
            <a:ext cx="2585884" cy="46498"/>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kstfelt 30"/>
          <p:cNvSpPr txBox="1"/>
          <p:nvPr/>
        </p:nvSpPr>
        <p:spPr>
          <a:xfrm>
            <a:off x="8318090" y="5202513"/>
            <a:ext cx="1587294" cy="323165"/>
          </a:xfrm>
          <a:prstGeom prst="rect">
            <a:avLst/>
          </a:prstGeom>
          <a:noFill/>
        </p:spPr>
        <p:txBody>
          <a:bodyPr wrap="none" rtlCol="0">
            <a:spAutoFit/>
          </a:bodyPr>
          <a:lstStyle/>
          <a:p>
            <a:r>
              <a:rPr lang="da-DK" sz="1500" dirty="0" err="1" smtClean="0"/>
              <a:t>Only</a:t>
            </a:r>
            <a:r>
              <a:rPr lang="da-DK" sz="1500" dirty="0" smtClean="0"/>
              <a:t> EU </a:t>
            </a:r>
            <a:r>
              <a:rPr lang="da-DK" sz="1500" dirty="0" err="1" smtClean="0"/>
              <a:t>funding</a:t>
            </a:r>
            <a:endParaRPr lang="da-DK" sz="1500" dirty="0"/>
          </a:p>
        </p:txBody>
      </p:sp>
    </p:spTree>
    <p:extLst>
      <p:ext uri="{BB962C8B-B14F-4D97-AF65-F5344CB8AC3E}">
        <p14:creationId xmlns:p14="http://schemas.microsoft.com/office/powerpoint/2010/main" val="31129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el 10"/>
          <p:cNvSpPr>
            <a:spLocks noGrp="1"/>
          </p:cNvSpPr>
          <p:nvPr>
            <p:ph type="title"/>
          </p:nvPr>
        </p:nvSpPr>
        <p:spPr>
          <a:xfrm>
            <a:off x="609600" y="684491"/>
            <a:ext cx="8595360" cy="878838"/>
          </a:xfrm>
        </p:spPr>
        <p:txBody>
          <a:bodyPr/>
          <a:lstStyle/>
          <a:p>
            <a:r>
              <a:rPr lang="da-DK" sz="2800" b="1" dirty="0" smtClean="0"/>
              <a:t>How </a:t>
            </a:r>
            <a:r>
              <a:rPr lang="da-DK" sz="2800" b="1" dirty="0" err="1" smtClean="0"/>
              <a:t>much</a:t>
            </a:r>
            <a:r>
              <a:rPr lang="da-DK" sz="2800" b="1" dirty="0" smtClean="0"/>
              <a:t> </a:t>
            </a:r>
            <a:r>
              <a:rPr lang="da-DK" sz="2800" b="1" dirty="0" err="1" smtClean="0"/>
              <a:t>can</a:t>
            </a:r>
            <a:r>
              <a:rPr lang="da-DK" sz="2800" b="1" dirty="0" smtClean="0"/>
              <a:t> </a:t>
            </a:r>
            <a:r>
              <a:rPr lang="da-DK" sz="2800" b="1" dirty="0" err="1" smtClean="0"/>
              <a:t>you</a:t>
            </a:r>
            <a:r>
              <a:rPr lang="da-DK" sz="2800" b="1" dirty="0" smtClean="0"/>
              <a:t> </a:t>
            </a:r>
            <a:r>
              <a:rPr lang="da-DK" sz="2800" b="1" dirty="0" err="1" smtClean="0"/>
              <a:t>get</a:t>
            </a:r>
            <a:r>
              <a:rPr lang="da-DK" sz="2800" b="1" dirty="0" smtClean="0"/>
              <a:t>? </a:t>
            </a:r>
            <a:endParaRPr lang="da-DK" sz="2800" b="1" dirty="0"/>
          </a:p>
        </p:txBody>
      </p:sp>
      <p:sp>
        <p:nvSpPr>
          <p:cNvPr id="5" name="Pladsholder til slidenummer 4"/>
          <p:cNvSpPr>
            <a:spLocks noGrp="1"/>
          </p:cNvSpPr>
          <p:nvPr>
            <p:ph type="sldNum" sz="quarter" idx="12"/>
          </p:nvPr>
        </p:nvSpPr>
        <p:spPr/>
        <p:txBody>
          <a:bodyPr/>
          <a:lstStyle/>
          <a:p>
            <a:fld id="{E040A824-AD9E-4482-8FF9-29A6726D8660}" type="slidenum">
              <a:rPr lang="da-DK" smtClean="0"/>
              <a:t>4</a:t>
            </a:fld>
            <a:endParaRPr lang="da-DK"/>
          </a:p>
        </p:txBody>
      </p:sp>
      <p:sp>
        <p:nvSpPr>
          <p:cNvPr id="7" name="Pladsholder til indhold 6"/>
          <p:cNvSpPr>
            <a:spLocks noGrp="1"/>
          </p:cNvSpPr>
          <p:nvPr>
            <p:ph idx="4294967295"/>
          </p:nvPr>
        </p:nvSpPr>
        <p:spPr>
          <a:xfrm>
            <a:off x="609599" y="1837259"/>
            <a:ext cx="11297266" cy="4499015"/>
          </a:xfrm>
        </p:spPr>
        <p:txBody>
          <a:bodyPr>
            <a:normAutofit lnSpcReduction="10000"/>
          </a:bodyPr>
          <a:lstStyle/>
          <a:p>
            <a:r>
              <a:rPr lang="da-DK" b="1" dirty="0" smtClean="0"/>
              <a:t>IFD max </a:t>
            </a:r>
            <a:r>
              <a:rPr lang="da-DK" b="1" dirty="0" err="1" smtClean="0"/>
              <a:t>funding</a:t>
            </a:r>
            <a:r>
              <a:rPr lang="da-DK" b="1" dirty="0" smtClean="0"/>
              <a:t> per partner and </a:t>
            </a:r>
            <a:r>
              <a:rPr lang="da-DK" b="1" dirty="0" err="1" smtClean="0"/>
              <a:t>project</a:t>
            </a:r>
            <a:r>
              <a:rPr lang="da-DK" b="1" dirty="0" smtClean="0"/>
              <a:t>: </a:t>
            </a:r>
          </a:p>
          <a:p>
            <a:pPr marL="285750" indent="-285750">
              <a:buFont typeface="Arial" panose="020B0604020202020204" pitchFamily="34" charset="0"/>
              <a:buChar char="•"/>
            </a:pPr>
            <a:r>
              <a:rPr lang="da-DK" dirty="0" smtClean="0"/>
              <a:t>Max IFD </a:t>
            </a:r>
            <a:r>
              <a:rPr lang="da-DK" dirty="0" err="1" smtClean="0"/>
              <a:t>funding</a:t>
            </a:r>
            <a:r>
              <a:rPr lang="da-DK" dirty="0" smtClean="0"/>
              <a:t> to DK a partner in a </a:t>
            </a:r>
            <a:r>
              <a:rPr lang="da-DK" dirty="0" err="1" smtClean="0"/>
              <a:t>project</a:t>
            </a:r>
            <a:r>
              <a:rPr lang="da-DK" dirty="0" smtClean="0"/>
              <a:t> is €300.000. </a:t>
            </a:r>
          </a:p>
          <a:p>
            <a:pPr marL="285750" indent="-285750">
              <a:buFont typeface="Arial" panose="020B0604020202020204" pitchFamily="34" charset="0"/>
              <a:buChar char="•"/>
            </a:pPr>
            <a:r>
              <a:rPr lang="da-DK" dirty="0" smtClean="0"/>
              <a:t>Max IFD </a:t>
            </a:r>
            <a:r>
              <a:rPr lang="da-DK" dirty="0" err="1" smtClean="0"/>
              <a:t>funding</a:t>
            </a:r>
            <a:r>
              <a:rPr lang="da-DK" dirty="0" smtClean="0"/>
              <a:t> to DK </a:t>
            </a:r>
            <a:r>
              <a:rPr lang="da-DK" dirty="0" err="1" smtClean="0"/>
              <a:t>partnes</a:t>
            </a:r>
            <a:r>
              <a:rPr lang="da-DK" dirty="0" smtClean="0"/>
              <a:t> in a </a:t>
            </a:r>
            <a:r>
              <a:rPr lang="da-DK" dirty="0" err="1" smtClean="0"/>
              <a:t>project</a:t>
            </a:r>
            <a:r>
              <a:rPr lang="da-DK" dirty="0" smtClean="0"/>
              <a:t> if 2 or more DK partners is €500.000</a:t>
            </a:r>
          </a:p>
          <a:p>
            <a:pPr marL="285750" indent="-285750">
              <a:buFont typeface="Arial" panose="020B0604020202020204" pitchFamily="34" charset="0"/>
              <a:buChar char="•"/>
            </a:pPr>
            <a:endParaRPr lang="da-DK" dirty="0" smtClean="0"/>
          </a:p>
          <a:p>
            <a:pPr marL="285750" indent="-285750">
              <a:buFont typeface="Arial" panose="020B0604020202020204" pitchFamily="34" charset="0"/>
              <a:buChar char="•"/>
            </a:pPr>
            <a:r>
              <a:rPr lang="da-DK" dirty="0" smtClean="0"/>
              <a:t>Max EU </a:t>
            </a:r>
            <a:r>
              <a:rPr lang="da-DK" dirty="0" err="1" smtClean="0"/>
              <a:t>co-funding</a:t>
            </a:r>
            <a:r>
              <a:rPr lang="da-DK" dirty="0" smtClean="0"/>
              <a:t> </a:t>
            </a:r>
            <a:r>
              <a:rPr lang="da-DK" dirty="0" err="1" smtClean="0"/>
              <a:t>depends</a:t>
            </a:r>
            <a:r>
              <a:rPr lang="da-DK" dirty="0" smtClean="0"/>
              <a:t> on </a:t>
            </a:r>
            <a:r>
              <a:rPr lang="da-DK" dirty="0" err="1" smtClean="0"/>
              <a:t>co-funding</a:t>
            </a:r>
            <a:r>
              <a:rPr lang="da-DK" dirty="0" smtClean="0"/>
              <a:t> rate</a:t>
            </a:r>
          </a:p>
          <a:p>
            <a:endParaRPr lang="da-DK" dirty="0" smtClean="0"/>
          </a:p>
          <a:p>
            <a:r>
              <a:rPr lang="da-DK" b="1" dirty="0" smtClean="0"/>
              <a:t>IFD </a:t>
            </a:r>
            <a:r>
              <a:rPr lang="da-DK" b="1" dirty="0" err="1"/>
              <a:t>funding</a:t>
            </a:r>
            <a:r>
              <a:rPr lang="da-DK" b="1" dirty="0"/>
              <a:t> + EU </a:t>
            </a:r>
            <a:r>
              <a:rPr lang="da-DK" b="1" dirty="0" err="1"/>
              <a:t>funding</a:t>
            </a:r>
            <a:r>
              <a:rPr lang="da-DK" b="1" dirty="0"/>
              <a:t>  = Total </a:t>
            </a:r>
            <a:r>
              <a:rPr lang="da-DK" b="1" dirty="0" err="1" smtClean="0"/>
              <a:t>funding</a:t>
            </a:r>
            <a:endParaRPr lang="da-DK" b="1" dirty="0" smtClean="0"/>
          </a:p>
          <a:p>
            <a:endParaRPr lang="da-DK" dirty="0"/>
          </a:p>
          <a:p>
            <a:r>
              <a:rPr lang="da-DK" sz="1300" b="1" dirty="0" smtClean="0"/>
              <a:t>IA Max public </a:t>
            </a:r>
            <a:r>
              <a:rPr lang="da-DK" sz="1300" b="1" dirty="0" err="1" smtClean="0"/>
              <a:t>funding</a:t>
            </a:r>
            <a:r>
              <a:rPr lang="da-DK" sz="1300" b="1" dirty="0" smtClean="0"/>
              <a:t> per DK partner:</a:t>
            </a:r>
          </a:p>
          <a:p>
            <a:r>
              <a:rPr lang="da-DK" sz="1300" dirty="0" smtClean="0"/>
              <a:t>Large </a:t>
            </a:r>
            <a:r>
              <a:rPr lang="da-DK" sz="1300" dirty="0" err="1" smtClean="0"/>
              <a:t>enterprises</a:t>
            </a:r>
            <a:r>
              <a:rPr lang="da-DK" sz="1300" dirty="0" smtClean="0"/>
              <a:t> (IFD 20%+EU 20%): €300.000+€300.000 = €600.000, </a:t>
            </a:r>
            <a:r>
              <a:rPr lang="da-DK" sz="1300" dirty="0" err="1" smtClean="0"/>
              <a:t>Self</a:t>
            </a:r>
            <a:r>
              <a:rPr lang="da-DK" sz="1300" dirty="0" err="1"/>
              <a:t>-</a:t>
            </a:r>
            <a:r>
              <a:rPr lang="da-DK" sz="1300" dirty="0" err="1" smtClean="0"/>
              <a:t>funding</a:t>
            </a:r>
            <a:r>
              <a:rPr lang="da-DK" sz="1300" dirty="0" smtClean="0"/>
              <a:t>: €900.000, Total: €1.500.000</a:t>
            </a:r>
          </a:p>
          <a:p>
            <a:r>
              <a:rPr lang="da-DK" sz="1300" dirty="0" smtClean="0"/>
              <a:t>SME (IFD 25%+EU 25%): </a:t>
            </a:r>
            <a:r>
              <a:rPr lang="da-DK" sz="1300" dirty="0"/>
              <a:t>	</a:t>
            </a:r>
            <a:r>
              <a:rPr lang="da-DK" sz="1300" dirty="0" smtClean="0"/>
              <a:t>   €300.000+€300.000 = €600.000, </a:t>
            </a:r>
            <a:r>
              <a:rPr lang="da-DK" sz="1300" dirty="0" err="1" smtClean="0"/>
              <a:t>Self-funding</a:t>
            </a:r>
            <a:r>
              <a:rPr lang="da-DK" sz="1300" dirty="0" smtClean="0"/>
              <a:t>: €600.000, Total: €1.200.000</a:t>
            </a:r>
          </a:p>
          <a:p>
            <a:r>
              <a:rPr lang="da-DK" sz="1300" dirty="0" smtClean="0"/>
              <a:t>RTO (IFD 25%+EU 35%)                      €300.000+€420.000 = €720.000, </a:t>
            </a:r>
            <a:r>
              <a:rPr lang="da-DK" sz="1300" dirty="0" err="1" smtClean="0"/>
              <a:t>Self-funding</a:t>
            </a:r>
            <a:r>
              <a:rPr lang="da-DK" sz="1300" dirty="0" smtClean="0"/>
              <a:t>: €480.000, Total:  €1.200.000</a:t>
            </a:r>
          </a:p>
          <a:p>
            <a:r>
              <a:rPr lang="da-DK" sz="1300" dirty="0" err="1" smtClean="0"/>
              <a:t>Universities</a:t>
            </a:r>
            <a:r>
              <a:rPr lang="da-DK" sz="1300" dirty="0" smtClean="0"/>
              <a:t> (IFD 55%+EU 35%)	   €300.000+€190.000 = €490.900, </a:t>
            </a:r>
            <a:r>
              <a:rPr lang="da-DK" sz="1300" dirty="0" err="1" smtClean="0"/>
              <a:t>Self-funding</a:t>
            </a:r>
            <a:r>
              <a:rPr lang="da-DK" sz="1300" dirty="0" smtClean="0"/>
              <a:t>:   €54.500, Total:    €545.400</a:t>
            </a:r>
          </a:p>
          <a:p>
            <a:endParaRPr lang="da-DK" sz="1300" dirty="0" smtClean="0"/>
          </a:p>
          <a:p>
            <a:r>
              <a:rPr lang="da-DK" sz="1300" b="1" dirty="0" smtClean="0"/>
              <a:t>RIA Max public </a:t>
            </a:r>
            <a:r>
              <a:rPr lang="da-DK" sz="1300" b="1" dirty="0" err="1" smtClean="0"/>
              <a:t>funding</a:t>
            </a:r>
            <a:r>
              <a:rPr lang="da-DK" sz="1300" b="1" dirty="0" smtClean="0"/>
              <a:t> per DK partner:</a:t>
            </a:r>
          </a:p>
          <a:p>
            <a:r>
              <a:rPr lang="da-DK" sz="1300" dirty="0" smtClean="0"/>
              <a:t>Large </a:t>
            </a:r>
            <a:r>
              <a:rPr lang="da-DK" sz="1300" dirty="0" err="1" smtClean="0"/>
              <a:t>enterprises</a:t>
            </a:r>
            <a:r>
              <a:rPr lang="da-DK" sz="1300" dirty="0" smtClean="0"/>
              <a:t> (IFD 40%+EU 25%): €300.000+€187.500 =€487.500, </a:t>
            </a:r>
            <a:r>
              <a:rPr lang="da-DK" sz="1300" dirty="0" err="1" smtClean="0"/>
              <a:t>Self-funding</a:t>
            </a:r>
            <a:r>
              <a:rPr lang="da-DK" sz="1300" dirty="0" smtClean="0"/>
              <a:t>: €262.500, Total:     €750.000</a:t>
            </a:r>
          </a:p>
          <a:p>
            <a:r>
              <a:rPr lang="da-DK" sz="1300" dirty="0" smtClean="0"/>
              <a:t>SME (IFD 45%+EU 30%):	   €300.000+€200.000 =</a:t>
            </a:r>
            <a:r>
              <a:rPr lang="da-DK" sz="1300" u="sng" dirty="0" smtClean="0"/>
              <a:t>€</a:t>
            </a:r>
            <a:r>
              <a:rPr lang="da-DK" sz="1300" dirty="0" smtClean="0"/>
              <a:t>500.000, </a:t>
            </a:r>
            <a:r>
              <a:rPr lang="da-DK" sz="1300" dirty="0" err="1" smtClean="0"/>
              <a:t>Self-funding</a:t>
            </a:r>
            <a:r>
              <a:rPr lang="da-DK" sz="1300" dirty="0" smtClean="0"/>
              <a:t>: €166.670, Total:     €666.670</a:t>
            </a:r>
          </a:p>
          <a:p>
            <a:r>
              <a:rPr lang="da-DK" sz="1300" dirty="0"/>
              <a:t>RTO (IFD 25%+EU 35%)                      €300.000+€420.000 = €720.000, </a:t>
            </a:r>
            <a:r>
              <a:rPr lang="da-DK" sz="1300" dirty="0" err="1"/>
              <a:t>Self-funding</a:t>
            </a:r>
            <a:r>
              <a:rPr lang="da-DK" sz="1300" dirty="0"/>
              <a:t>: €480.000, Total:  €</a:t>
            </a:r>
            <a:r>
              <a:rPr lang="da-DK" sz="1300" dirty="0" smtClean="0"/>
              <a:t>1.200.000</a:t>
            </a:r>
          </a:p>
          <a:p>
            <a:r>
              <a:rPr lang="da-DK" sz="1300" dirty="0" err="1" smtClean="0"/>
              <a:t>Universities</a:t>
            </a:r>
            <a:r>
              <a:rPr lang="da-DK" sz="1300" dirty="0" smtClean="0"/>
              <a:t> (IFD 55%+EU 35%):	   €300.000+€190.900 =€490.90</a:t>
            </a:r>
            <a:r>
              <a:rPr lang="da-DK" sz="1300" u="sng" dirty="0" smtClean="0"/>
              <a:t>0, </a:t>
            </a:r>
            <a:r>
              <a:rPr lang="da-DK" sz="1300" u="sng" dirty="0" err="1" smtClean="0"/>
              <a:t>Self-funding</a:t>
            </a:r>
            <a:r>
              <a:rPr lang="da-DK" sz="1300" u="sng" dirty="0" smtClean="0"/>
              <a:t>:   €54.500, Total:     €545.4</a:t>
            </a:r>
            <a:r>
              <a:rPr lang="da-DK" sz="1300" b="1" u="sng" dirty="0" smtClean="0"/>
              <a:t>00</a:t>
            </a:r>
          </a:p>
          <a:p>
            <a:endParaRPr lang="da-DK" dirty="0" smtClean="0"/>
          </a:p>
          <a:p>
            <a:endParaRPr lang="da-DK" dirty="0"/>
          </a:p>
        </p:txBody>
      </p:sp>
    </p:spTree>
    <p:extLst>
      <p:ext uri="{BB962C8B-B14F-4D97-AF65-F5344CB8AC3E}">
        <p14:creationId xmlns:p14="http://schemas.microsoft.com/office/powerpoint/2010/main" val="1294936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609599" y="1052513"/>
            <a:ext cx="9024852" cy="878838"/>
          </a:xfrm>
        </p:spPr>
        <p:txBody>
          <a:bodyPr/>
          <a:lstStyle/>
          <a:p>
            <a:r>
              <a:rPr lang="da-DK" sz="2400" dirty="0" smtClean="0"/>
              <a:t>IFD </a:t>
            </a:r>
            <a:r>
              <a:rPr lang="da-DK" sz="2400" dirty="0" err="1" smtClean="0"/>
              <a:t>funding</a:t>
            </a:r>
            <a:r>
              <a:rPr lang="da-DK" sz="2400" dirty="0" smtClean="0"/>
              <a:t> rates and </a:t>
            </a:r>
            <a:r>
              <a:rPr lang="da-DK" sz="2400" dirty="0" err="1" smtClean="0"/>
              <a:t>rules</a:t>
            </a:r>
            <a:r>
              <a:rPr lang="da-DK" sz="2400" dirty="0" smtClean="0"/>
              <a:t> for Danish </a:t>
            </a:r>
            <a:r>
              <a:rPr lang="da-DK" sz="2400" dirty="0" err="1" smtClean="0"/>
              <a:t>applicants</a:t>
            </a:r>
            <a:r>
              <a:rPr lang="da-DK" sz="2400" dirty="0" smtClean="0"/>
              <a:t> to KDT </a:t>
            </a:r>
            <a:r>
              <a:rPr lang="da-DK" sz="2400" dirty="0" err="1" smtClean="0"/>
              <a:t>projects</a:t>
            </a:r>
            <a:endParaRPr lang="da-DK" sz="2400" dirty="0"/>
          </a:p>
        </p:txBody>
      </p:sp>
      <p:sp>
        <p:nvSpPr>
          <p:cNvPr id="6" name="Pladsholder til indhold 5"/>
          <p:cNvSpPr>
            <a:spLocks noGrp="1"/>
          </p:cNvSpPr>
          <p:nvPr>
            <p:ph idx="1"/>
          </p:nvPr>
        </p:nvSpPr>
        <p:spPr>
          <a:xfrm>
            <a:off x="609600" y="2153059"/>
            <a:ext cx="5342313" cy="4053187"/>
          </a:xfrm>
        </p:spPr>
        <p:txBody>
          <a:bodyPr>
            <a:normAutofit fontScale="92500"/>
          </a:bodyPr>
          <a:lstStyle/>
          <a:p>
            <a:r>
              <a:rPr lang="da-DK" sz="1300" b="1" dirty="0" smtClean="0"/>
              <a:t>Budget and </a:t>
            </a:r>
            <a:r>
              <a:rPr lang="da-DK" sz="1300" b="1" dirty="0" err="1" smtClean="0"/>
              <a:t>funding</a:t>
            </a:r>
            <a:r>
              <a:rPr lang="da-DK" sz="1300" b="1" dirty="0" smtClean="0"/>
              <a:t> </a:t>
            </a:r>
            <a:r>
              <a:rPr lang="da-DK" sz="1300" b="1" dirty="0" err="1" smtClean="0"/>
              <a:t>rules</a:t>
            </a:r>
            <a:endParaRPr lang="da-DK" sz="1300" b="1" dirty="0" smtClean="0"/>
          </a:p>
          <a:p>
            <a:pPr marL="285750" indent="-285750">
              <a:buFont typeface="Arial" panose="020B0604020202020204" pitchFamily="34" charset="0"/>
              <a:buChar char="•"/>
            </a:pPr>
            <a:r>
              <a:rPr lang="da-DK" sz="1300" dirty="0" smtClean="0"/>
              <a:t>Total IFD </a:t>
            </a:r>
            <a:r>
              <a:rPr lang="da-DK" sz="1300" dirty="0" err="1" smtClean="0"/>
              <a:t>call</a:t>
            </a:r>
            <a:r>
              <a:rPr lang="da-DK" sz="1300" dirty="0" smtClean="0"/>
              <a:t> budget €2 mio. (</a:t>
            </a:r>
            <a:r>
              <a:rPr lang="da-DK" sz="1300" dirty="0" err="1" smtClean="0"/>
              <a:t>Subject</a:t>
            </a:r>
            <a:r>
              <a:rPr lang="da-DK" sz="1300" dirty="0" smtClean="0"/>
              <a:t> to </a:t>
            </a:r>
            <a:r>
              <a:rPr lang="da-DK" sz="1300" dirty="0" err="1" smtClean="0"/>
              <a:t>approval</a:t>
            </a:r>
            <a:r>
              <a:rPr lang="da-DK" sz="1300" dirty="0" smtClean="0"/>
              <a:t> of </a:t>
            </a:r>
            <a:r>
              <a:rPr lang="da-DK" sz="1300" dirty="0" err="1" smtClean="0"/>
              <a:t>IFD’s</a:t>
            </a:r>
            <a:r>
              <a:rPr lang="da-DK" sz="1300" dirty="0" smtClean="0"/>
              <a:t> </a:t>
            </a:r>
            <a:r>
              <a:rPr lang="da-DK" sz="1300" dirty="0" err="1" smtClean="0"/>
              <a:t>BoD</a:t>
            </a:r>
            <a:r>
              <a:rPr lang="da-DK" sz="1300" dirty="0" smtClean="0"/>
              <a:t> </a:t>
            </a:r>
            <a:r>
              <a:rPr lang="da-DK" sz="1300" dirty="0" err="1" smtClean="0"/>
              <a:t>after</a:t>
            </a:r>
            <a:r>
              <a:rPr lang="da-DK" sz="1300" dirty="0" smtClean="0"/>
              <a:t> the National budget for 2023 has </a:t>
            </a:r>
            <a:r>
              <a:rPr lang="da-DK" sz="1300" dirty="0" err="1" smtClean="0"/>
              <a:t>been</a:t>
            </a:r>
            <a:r>
              <a:rPr lang="da-DK" sz="1300" dirty="0" smtClean="0"/>
              <a:t> </a:t>
            </a:r>
            <a:r>
              <a:rPr lang="da-DK" sz="1300" dirty="0" err="1" smtClean="0"/>
              <a:t>approved</a:t>
            </a:r>
            <a:r>
              <a:rPr lang="da-DK" sz="1300" dirty="0" smtClean="0"/>
              <a:t> by the Danish Parliament)</a:t>
            </a:r>
          </a:p>
          <a:p>
            <a:pPr marL="285750" indent="-285750">
              <a:buFont typeface="Arial" panose="020B0604020202020204" pitchFamily="34" charset="0"/>
              <a:buChar char="•"/>
            </a:pPr>
            <a:r>
              <a:rPr lang="da-DK" sz="1300" dirty="0" smtClean="0"/>
              <a:t>Max </a:t>
            </a:r>
            <a:r>
              <a:rPr lang="da-DK" sz="1300" dirty="0" err="1" smtClean="0"/>
              <a:t>funding</a:t>
            </a:r>
            <a:r>
              <a:rPr lang="da-DK" sz="1300" dirty="0" smtClean="0"/>
              <a:t> per DK partner €300.000</a:t>
            </a:r>
          </a:p>
          <a:p>
            <a:pPr marL="285750" indent="-285750">
              <a:buFont typeface="Arial" panose="020B0604020202020204" pitchFamily="34" charset="0"/>
              <a:buChar char="•"/>
            </a:pPr>
            <a:r>
              <a:rPr lang="da-DK" sz="1300" dirty="0" smtClean="0"/>
              <a:t>Max </a:t>
            </a:r>
            <a:r>
              <a:rPr lang="da-DK" sz="1300" dirty="0" err="1" smtClean="0"/>
              <a:t>funding</a:t>
            </a:r>
            <a:r>
              <a:rPr lang="da-DK" sz="1300" dirty="0" smtClean="0"/>
              <a:t> to all DK partners if </a:t>
            </a:r>
            <a:r>
              <a:rPr lang="da-DK" sz="1300" dirty="0" err="1" smtClean="0"/>
              <a:t>two</a:t>
            </a:r>
            <a:r>
              <a:rPr lang="da-DK" sz="1300" dirty="0" smtClean="0"/>
              <a:t> or more DK partners in the </a:t>
            </a:r>
            <a:r>
              <a:rPr lang="da-DK" sz="1300" dirty="0" err="1" smtClean="0"/>
              <a:t>project</a:t>
            </a:r>
            <a:r>
              <a:rPr lang="da-DK" sz="1300" dirty="0" smtClean="0"/>
              <a:t>: €500.000</a:t>
            </a:r>
          </a:p>
          <a:p>
            <a:endParaRPr lang="da-DK" sz="1300" dirty="0" smtClean="0"/>
          </a:p>
          <a:p>
            <a:r>
              <a:rPr lang="da-DK" sz="1300" dirty="0" smtClean="0"/>
              <a:t>Funding rates from </a:t>
            </a:r>
            <a:r>
              <a:rPr lang="da-DK" sz="1300" dirty="0" err="1" smtClean="0"/>
              <a:t>both</a:t>
            </a:r>
            <a:r>
              <a:rPr lang="da-DK" sz="1300" dirty="0" smtClean="0"/>
              <a:t> EU and IFD </a:t>
            </a:r>
            <a:r>
              <a:rPr lang="da-DK" sz="1300" dirty="0" err="1" smtClean="0"/>
              <a:t>follows</a:t>
            </a:r>
            <a:r>
              <a:rPr lang="da-DK" sz="1300" dirty="0" smtClean="0"/>
              <a:t> the max </a:t>
            </a:r>
            <a:r>
              <a:rPr lang="da-DK" sz="1300" dirty="0" err="1" smtClean="0"/>
              <a:t>funding</a:t>
            </a:r>
            <a:r>
              <a:rPr lang="da-DK" sz="1300" dirty="0" smtClean="0"/>
              <a:t> </a:t>
            </a:r>
            <a:r>
              <a:rPr lang="da-DK" sz="1300" dirty="0" smtClean="0">
                <a:solidFill>
                  <a:srgbClr val="FF0000"/>
                </a:solidFill>
              </a:rPr>
              <a:t>rates</a:t>
            </a:r>
            <a:r>
              <a:rPr lang="da-DK" sz="1300" dirty="0" smtClean="0"/>
              <a:t> as </a:t>
            </a:r>
            <a:r>
              <a:rPr lang="da-DK" sz="1300" dirty="0" err="1" smtClean="0"/>
              <a:t>determined</a:t>
            </a:r>
            <a:r>
              <a:rPr lang="da-DK" sz="1300" dirty="0" smtClean="0"/>
              <a:t> in </a:t>
            </a:r>
            <a:r>
              <a:rPr lang="da-DK" sz="1300" dirty="0" err="1" smtClean="0"/>
              <a:t>IFDs</a:t>
            </a:r>
            <a:r>
              <a:rPr lang="da-DK" sz="1300" dirty="0" smtClean="0"/>
              <a:t> General </a:t>
            </a:r>
            <a:r>
              <a:rPr lang="da-DK" sz="1300" dirty="0" err="1" smtClean="0"/>
              <a:t>rules</a:t>
            </a:r>
            <a:r>
              <a:rPr lang="da-DK" sz="1300" dirty="0" smtClean="0"/>
              <a:t> and Guidelines for International Projects. </a:t>
            </a:r>
          </a:p>
          <a:p>
            <a:r>
              <a:rPr lang="da-DK" sz="1300" dirty="0" smtClean="0"/>
              <a:t>At </a:t>
            </a:r>
            <a:r>
              <a:rPr lang="da-DK" sz="1300" dirty="0" err="1" smtClean="0"/>
              <a:t>least</a:t>
            </a:r>
            <a:r>
              <a:rPr lang="da-DK" sz="1300" dirty="0" smtClean="0"/>
              <a:t> </a:t>
            </a:r>
            <a:r>
              <a:rPr lang="da-DK" sz="1300" dirty="0" err="1" smtClean="0"/>
              <a:t>one</a:t>
            </a:r>
            <a:r>
              <a:rPr lang="da-DK" sz="1300" dirty="0" smtClean="0"/>
              <a:t> of the DK partners must </a:t>
            </a:r>
            <a:r>
              <a:rPr lang="da-DK" sz="1300" dirty="0" err="1" smtClean="0"/>
              <a:t>be</a:t>
            </a:r>
            <a:r>
              <a:rPr lang="da-DK" sz="1300" dirty="0" smtClean="0"/>
              <a:t> and </a:t>
            </a:r>
            <a:r>
              <a:rPr lang="da-DK" sz="1300" dirty="0" err="1" smtClean="0"/>
              <a:t>industrial</a:t>
            </a:r>
            <a:r>
              <a:rPr lang="da-DK" sz="1300" dirty="0" smtClean="0"/>
              <a:t> </a:t>
            </a:r>
            <a:r>
              <a:rPr lang="da-DK" sz="1300" dirty="0"/>
              <a:t>partner. The </a:t>
            </a:r>
            <a:r>
              <a:rPr lang="da-DK" sz="1300" dirty="0" err="1"/>
              <a:t>project</a:t>
            </a:r>
            <a:r>
              <a:rPr lang="da-DK" sz="1300" dirty="0"/>
              <a:t> must have a clear </a:t>
            </a:r>
            <a:r>
              <a:rPr lang="da-DK" sz="1300" dirty="0" err="1"/>
              <a:t>value</a:t>
            </a:r>
            <a:r>
              <a:rPr lang="da-DK" sz="1300" dirty="0"/>
              <a:t> </a:t>
            </a:r>
            <a:r>
              <a:rPr lang="da-DK" sz="1300" dirty="0" err="1"/>
              <a:t>adding</a:t>
            </a:r>
            <a:r>
              <a:rPr lang="da-DK" sz="1300" dirty="0"/>
              <a:t> for Denmark in terms of </a:t>
            </a:r>
            <a:r>
              <a:rPr lang="da-DK" sz="1300" dirty="0" err="1"/>
              <a:t>growth</a:t>
            </a:r>
            <a:r>
              <a:rPr lang="da-DK" sz="1300" dirty="0"/>
              <a:t> and new </a:t>
            </a:r>
            <a:r>
              <a:rPr lang="da-DK" sz="1300" dirty="0" err="1"/>
              <a:t>workplaces</a:t>
            </a:r>
            <a:r>
              <a:rPr lang="da-DK" sz="1300" dirty="0"/>
              <a:t>.</a:t>
            </a:r>
          </a:p>
          <a:p>
            <a:r>
              <a:rPr lang="da-DK" sz="1300" dirty="0" err="1" smtClean="0"/>
              <a:t>Each</a:t>
            </a:r>
            <a:r>
              <a:rPr lang="da-DK" sz="1300" dirty="0" smtClean="0"/>
              <a:t> </a:t>
            </a:r>
            <a:r>
              <a:rPr lang="da-DK" sz="1300" dirty="0"/>
              <a:t>Danish participant in </a:t>
            </a:r>
            <a:r>
              <a:rPr lang="da-DK" sz="1300" dirty="0" smtClean="0"/>
              <a:t>a </a:t>
            </a:r>
            <a:r>
              <a:rPr lang="da-DK" sz="1300" dirty="0" err="1" smtClean="0"/>
              <a:t>project</a:t>
            </a:r>
            <a:r>
              <a:rPr lang="da-DK" sz="1300" dirty="0" smtClean="0"/>
              <a:t> </a:t>
            </a:r>
            <a:r>
              <a:rPr lang="da-DK" sz="1300" dirty="0"/>
              <a:t>must </a:t>
            </a:r>
            <a:r>
              <a:rPr lang="da-DK" sz="1300" dirty="0" smtClean="0"/>
              <a:t>upload the </a:t>
            </a:r>
            <a:r>
              <a:rPr lang="da-DK" sz="1300" dirty="0"/>
              <a:t>official </a:t>
            </a:r>
            <a:r>
              <a:rPr lang="da-DK" sz="1300" dirty="0" err="1" smtClean="0"/>
              <a:t>application</a:t>
            </a:r>
            <a:r>
              <a:rPr lang="da-DK" sz="1300" dirty="0" smtClean="0"/>
              <a:t> </a:t>
            </a:r>
            <a:r>
              <a:rPr lang="da-DK" sz="1300" dirty="0" err="1" smtClean="0"/>
              <a:t>including</a:t>
            </a:r>
            <a:r>
              <a:rPr lang="da-DK" sz="1300" dirty="0" smtClean="0"/>
              <a:t> </a:t>
            </a:r>
            <a:r>
              <a:rPr lang="da-DK" sz="1300" dirty="0" err="1" smtClean="0"/>
              <a:t>project</a:t>
            </a:r>
            <a:r>
              <a:rPr lang="da-DK" sz="1300" dirty="0" smtClean="0"/>
              <a:t> budget and </a:t>
            </a:r>
            <a:r>
              <a:rPr lang="da-DK" sz="1300" dirty="0" err="1" smtClean="0"/>
              <a:t>other</a:t>
            </a:r>
            <a:r>
              <a:rPr lang="da-DK" sz="1300" dirty="0" smtClean="0"/>
              <a:t> </a:t>
            </a:r>
            <a:r>
              <a:rPr lang="da-DK" sz="1300" dirty="0" err="1" smtClean="0"/>
              <a:t>annexes</a:t>
            </a:r>
            <a:r>
              <a:rPr lang="da-DK" sz="1300" dirty="0" smtClean="0"/>
              <a:t> </a:t>
            </a:r>
            <a:r>
              <a:rPr lang="da-DK" sz="1300" dirty="0" err="1" smtClean="0"/>
              <a:t>when</a:t>
            </a:r>
            <a:r>
              <a:rPr lang="da-DK" sz="1300" dirty="0" smtClean="0"/>
              <a:t> </a:t>
            </a:r>
            <a:r>
              <a:rPr lang="da-DK" sz="1300" dirty="0" err="1" smtClean="0"/>
              <a:t>invitied</a:t>
            </a:r>
            <a:r>
              <a:rPr lang="da-DK" sz="1300" dirty="0" smtClean="0"/>
              <a:t> by </a:t>
            </a:r>
            <a:r>
              <a:rPr lang="da-DK" sz="1300" dirty="0" err="1" smtClean="0"/>
              <a:t>IFD’s</a:t>
            </a:r>
            <a:r>
              <a:rPr lang="da-DK" sz="1300" dirty="0" smtClean="0"/>
              <a:t> </a:t>
            </a:r>
            <a:r>
              <a:rPr lang="da-DK" sz="1300" dirty="0"/>
              <a:t>e-grant and uploade the </a:t>
            </a:r>
            <a:r>
              <a:rPr lang="da-DK" sz="1300" dirty="0" err="1" smtClean="0"/>
              <a:t>application</a:t>
            </a:r>
            <a:r>
              <a:rPr lang="da-DK" sz="1300" dirty="0" smtClean="0"/>
              <a:t>. </a:t>
            </a:r>
          </a:p>
          <a:p>
            <a:endParaRPr lang="da-DK" sz="1300" dirty="0" smtClean="0"/>
          </a:p>
          <a:p>
            <a:pPr marL="342900" indent="-342900">
              <a:buAutoNum type="arabicParenR"/>
            </a:pPr>
            <a:r>
              <a:rPr lang="en-US" sz="1300" b="1" dirty="0"/>
              <a:t>Type or nature of participants (project partners) </a:t>
            </a:r>
          </a:p>
          <a:p>
            <a:pPr marL="285750" indent="-285750">
              <a:buFont typeface="Arial" panose="020B0604020202020204" pitchFamily="34" charset="0"/>
              <a:buChar char="•"/>
            </a:pPr>
            <a:r>
              <a:rPr lang="en-US" sz="1300" dirty="0"/>
              <a:t>Danish companies: Commercial enterprises registered in Denmark </a:t>
            </a:r>
            <a:r>
              <a:rPr lang="en-US" sz="1300" dirty="0" smtClean="0"/>
              <a:t>(CVR</a:t>
            </a:r>
            <a:r>
              <a:rPr lang="en-US" sz="1300" dirty="0"/>
              <a:t>). </a:t>
            </a:r>
          </a:p>
          <a:p>
            <a:pPr marL="285750" indent="-285750">
              <a:buFont typeface="Arial" panose="020B0604020202020204" pitchFamily="34" charset="0"/>
              <a:buChar char="•"/>
            </a:pPr>
            <a:r>
              <a:rPr lang="en-US" sz="1300" dirty="0"/>
              <a:t>Research </a:t>
            </a:r>
            <a:r>
              <a:rPr lang="en-US" sz="1300" dirty="0" err="1"/>
              <a:t>organisations</a:t>
            </a:r>
            <a:r>
              <a:rPr lang="en-US" sz="1300" dirty="0"/>
              <a:t>, recognized as such by the Ministry for Higher Education and Research, Higher education </a:t>
            </a:r>
            <a:r>
              <a:rPr lang="en-US" sz="1300" dirty="0" smtClean="0"/>
              <a:t>institutions, </a:t>
            </a:r>
            <a:r>
              <a:rPr lang="en-US" sz="1300" dirty="0"/>
              <a:t>GTS institutes, </a:t>
            </a:r>
            <a:r>
              <a:rPr lang="en-US" sz="1300" dirty="0" smtClean="0"/>
              <a:t>Other public </a:t>
            </a:r>
            <a:r>
              <a:rPr lang="en-US" sz="1300" dirty="0"/>
              <a:t>sector </a:t>
            </a:r>
            <a:r>
              <a:rPr lang="en-US" sz="1300" dirty="0" err="1"/>
              <a:t>organisations</a:t>
            </a:r>
            <a:r>
              <a:rPr lang="en-US" sz="1300" dirty="0"/>
              <a:t>. </a:t>
            </a:r>
          </a:p>
          <a:p>
            <a:endParaRPr lang="da-DK" sz="1200" dirty="0"/>
          </a:p>
          <a:p>
            <a:endParaRPr lang="da-DK" sz="1400" dirty="0"/>
          </a:p>
        </p:txBody>
      </p:sp>
      <p:sp>
        <p:nvSpPr>
          <p:cNvPr id="4" name="Pladsholder til slidenummer 3"/>
          <p:cNvSpPr>
            <a:spLocks noGrp="1"/>
          </p:cNvSpPr>
          <p:nvPr>
            <p:ph type="sldNum" sz="quarter" idx="12"/>
          </p:nvPr>
        </p:nvSpPr>
        <p:spPr/>
        <p:txBody>
          <a:bodyPr/>
          <a:lstStyle/>
          <a:p>
            <a:fld id="{E040A824-AD9E-4482-8FF9-29A6726D8660}" type="slidenum">
              <a:rPr lang="da-DK" smtClean="0"/>
              <a:pPr/>
              <a:t>5</a:t>
            </a:fld>
            <a:endParaRPr lang="da-DK"/>
          </a:p>
        </p:txBody>
      </p:sp>
      <p:sp>
        <p:nvSpPr>
          <p:cNvPr id="8" name="Pladsholder til indhold 5"/>
          <p:cNvSpPr txBox="1">
            <a:spLocks/>
          </p:cNvSpPr>
          <p:nvPr/>
        </p:nvSpPr>
        <p:spPr>
          <a:xfrm>
            <a:off x="6557554" y="2079036"/>
            <a:ext cx="4989178" cy="4025138"/>
          </a:xfrm>
          <a:prstGeom prst="rect">
            <a:avLst/>
          </a:prstGeom>
        </p:spPr>
        <p:txBody>
          <a:bodyPr vert="horz" lIns="0" tIns="0" rIns="0" bIns="0" rtlCol="0" anchor="t">
            <a:normAutofit/>
          </a:bodyPr>
          <a:lstStyle>
            <a:lvl1pPr marL="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10000"/>
              </a:lnSpc>
              <a:spcBef>
                <a:spcPts val="0"/>
              </a:spcBef>
              <a:spcAft>
                <a:spcPts val="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endParaRPr lang="en-US" sz="1200" dirty="0" smtClean="0"/>
          </a:p>
          <a:p>
            <a:r>
              <a:rPr lang="en-US" sz="1200" b="1" dirty="0" smtClean="0"/>
              <a:t>2</a:t>
            </a:r>
            <a:r>
              <a:rPr lang="en-US" sz="1200" b="1" dirty="0"/>
              <a:t>) Legal, administrative and financial conditions </a:t>
            </a:r>
            <a:endParaRPr lang="en-US" sz="1200" b="1" dirty="0" smtClean="0"/>
          </a:p>
          <a:p>
            <a:pPr marL="285750" indent="-285750">
              <a:buFont typeface="Arial" panose="020B0604020202020204" pitchFamily="34" charset="0"/>
              <a:buChar char="•"/>
            </a:pPr>
            <a:r>
              <a:rPr lang="en-US" sz="1200" dirty="0" smtClean="0"/>
              <a:t>General </a:t>
            </a:r>
            <a:r>
              <a:rPr lang="en-US" sz="1200" dirty="0"/>
              <a:t>eligibility criteria and conditions for receiving project funding </a:t>
            </a:r>
            <a:r>
              <a:rPr lang="en-US" sz="1200" dirty="0" smtClean="0"/>
              <a:t>from IFD </a:t>
            </a:r>
            <a:r>
              <a:rPr lang="en-US" sz="1200" dirty="0"/>
              <a:t>will apply (i.e. the beneficiary must be a registered legal entity, have credible capacity to execute the project activities, demonstrate financial viability, and provide transparency as to funding requested or received from other sources</a:t>
            </a:r>
            <a:r>
              <a:rPr lang="en-US" sz="1200" dirty="0" smtClean="0"/>
              <a:t>).</a:t>
            </a:r>
          </a:p>
          <a:p>
            <a:pPr marL="285750" indent="-285750">
              <a:buFont typeface="Arial" panose="020B0604020202020204" pitchFamily="34" charset="0"/>
              <a:buChar char="•"/>
            </a:pPr>
            <a:r>
              <a:rPr lang="en-US" sz="1200" dirty="0" smtClean="0"/>
              <a:t>Companies </a:t>
            </a:r>
            <a:r>
              <a:rPr lang="en-US" sz="1200" dirty="0"/>
              <a:t>must be established with </a:t>
            </a:r>
            <a:r>
              <a:rPr lang="en-US" sz="1200" dirty="0" smtClean="0"/>
              <a:t>business </a:t>
            </a:r>
            <a:r>
              <a:rPr lang="en-US" sz="1200" dirty="0"/>
              <a:t>activity in </a:t>
            </a:r>
            <a:r>
              <a:rPr lang="en-US" sz="1200" dirty="0" smtClean="0"/>
              <a:t>Denmark </a:t>
            </a:r>
            <a:r>
              <a:rPr lang="en-US" sz="1200" dirty="0"/>
              <a:t>within the scope of the </a:t>
            </a:r>
            <a:r>
              <a:rPr lang="en-US" sz="1200" dirty="0" smtClean="0"/>
              <a:t>project</a:t>
            </a:r>
            <a:r>
              <a:rPr lang="en-US" sz="1200" dirty="0"/>
              <a:t>. </a:t>
            </a:r>
            <a:endParaRPr lang="en-US" sz="1200" dirty="0" smtClean="0"/>
          </a:p>
          <a:p>
            <a:pPr marL="285750" indent="-285750">
              <a:buFont typeface="Arial" panose="020B0604020202020204" pitchFamily="34" charset="0"/>
              <a:buChar char="•"/>
            </a:pPr>
            <a:r>
              <a:rPr lang="en-US" sz="1200" dirty="0" smtClean="0"/>
              <a:t>All </a:t>
            </a:r>
            <a:r>
              <a:rPr lang="en-US" sz="1200" dirty="0"/>
              <a:t>project partners must possess relevant capabilities. </a:t>
            </a:r>
          </a:p>
          <a:p>
            <a:pPr marL="285750" indent="-285750">
              <a:buFont typeface="Arial" panose="020B0604020202020204" pitchFamily="34" charset="0"/>
              <a:buChar char="•"/>
            </a:pPr>
            <a:endParaRPr lang="en-US" sz="1200" dirty="0" smtClean="0"/>
          </a:p>
          <a:p>
            <a:r>
              <a:rPr lang="en-US" sz="1200" b="1" dirty="0" smtClean="0"/>
              <a:t>3</a:t>
            </a:r>
            <a:r>
              <a:rPr lang="en-US" sz="1200" b="1" dirty="0"/>
              <a:t>) Other conditions </a:t>
            </a:r>
            <a:endParaRPr lang="en-US" sz="1200" b="1" dirty="0" smtClean="0"/>
          </a:p>
          <a:p>
            <a:pPr marL="285750" indent="-285750">
              <a:buFont typeface="Arial" panose="020B0604020202020204" pitchFamily="34" charset="0"/>
              <a:buChar char="•"/>
            </a:pPr>
            <a:r>
              <a:rPr lang="en-US" sz="1200" dirty="0" smtClean="0"/>
              <a:t>Companies </a:t>
            </a:r>
            <a:r>
              <a:rPr lang="en-US" sz="1200" dirty="0"/>
              <a:t>(business partners in the project) should provide information on the possible industrial and commercial impact of the project and justify that they have the necessary means to exploit the project results. </a:t>
            </a:r>
            <a:endParaRPr lang="en-US" sz="1200" dirty="0" smtClean="0"/>
          </a:p>
          <a:p>
            <a:pPr marL="285750" indent="-285750">
              <a:buFont typeface="Arial" panose="020B0604020202020204" pitchFamily="34" charset="0"/>
              <a:buChar char="•"/>
            </a:pPr>
            <a:r>
              <a:rPr lang="en-US" sz="1200" dirty="0" smtClean="0"/>
              <a:t>Research </a:t>
            </a:r>
            <a:r>
              <a:rPr lang="en-US" sz="1200" dirty="0" err="1"/>
              <a:t>organisations</a:t>
            </a:r>
            <a:r>
              <a:rPr lang="en-US" sz="1200" dirty="0"/>
              <a:t> should specify national impact in terms of exploitation opportunities </a:t>
            </a:r>
            <a:r>
              <a:rPr lang="en-US" sz="1200" dirty="0" smtClean="0"/>
              <a:t>for Danish </a:t>
            </a:r>
            <a:r>
              <a:rPr lang="en-US" sz="1200" dirty="0" err="1"/>
              <a:t>organisations</a:t>
            </a:r>
            <a:r>
              <a:rPr lang="en-US" sz="1200" dirty="0"/>
              <a:t>.</a:t>
            </a:r>
            <a:endParaRPr lang="da-DK" sz="1200" dirty="0" smtClean="0"/>
          </a:p>
          <a:p>
            <a:endParaRPr lang="da-DK" sz="1300" dirty="0"/>
          </a:p>
          <a:p>
            <a:endParaRPr lang="da-DK" dirty="0" smtClean="0"/>
          </a:p>
        </p:txBody>
      </p:sp>
    </p:spTree>
    <p:extLst>
      <p:ext uri="{BB962C8B-B14F-4D97-AF65-F5344CB8AC3E}">
        <p14:creationId xmlns:p14="http://schemas.microsoft.com/office/powerpoint/2010/main" val="314739085"/>
      </p:ext>
    </p:extLst>
  </p:cSld>
  <p:clrMapOvr>
    <a:masterClrMapping/>
  </p:clrMapOvr>
</p:sld>
</file>

<file path=ppt/theme/theme1.xml><?xml version="1.0" encoding="utf-8"?>
<a:theme xmlns:a="http://schemas.openxmlformats.org/drawingml/2006/main" name="1_Office-tema">
  <a:themeElements>
    <a:clrScheme name="Innovationsfonden">
      <a:dk1>
        <a:srgbClr val="003741"/>
      </a:dk1>
      <a:lt1>
        <a:srgbClr val="FFFFFF"/>
      </a:lt1>
      <a:dk2>
        <a:srgbClr val="96EBF0"/>
      </a:dk2>
      <a:lt2>
        <a:srgbClr val="87A5A0"/>
      </a:lt2>
      <a:accent1>
        <a:srgbClr val="3CA5F5"/>
      </a:accent1>
      <a:accent2>
        <a:srgbClr val="3CDCA5"/>
      </a:accent2>
      <a:accent3>
        <a:srgbClr val="FFEB78"/>
      </a:accent3>
      <a:accent4>
        <a:srgbClr val="FF6E82"/>
      </a:accent4>
      <a:accent5>
        <a:srgbClr val="AA968C"/>
      </a:accent5>
      <a:accent6>
        <a:srgbClr val="FF734B"/>
      </a:accent6>
      <a:hlink>
        <a:srgbClr val="003741"/>
      </a:hlink>
      <a:folHlink>
        <a:srgbClr val="87A5A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9880</TotalTime>
  <Words>1027</Words>
  <Application>Microsoft Office PowerPoint</Application>
  <PresentationFormat>Widescreen</PresentationFormat>
  <Paragraphs>126</Paragraphs>
  <Slides>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5</vt:i4>
      </vt:variant>
    </vt:vector>
  </HeadingPairs>
  <TitlesOfParts>
    <vt:vector size="9" baseType="lpstr">
      <vt:lpstr>Arial</vt:lpstr>
      <vt:lpstr>Calibri</vt:lpstr>
      <vt:lpstr>Times New Roman</vt:lpstr>
      <vt:lpstr>1_Office-tema</vt:lpstr>
      <vt:lpstr>IFD funding rules for Danish applicants to KDT JU projects</vt:lpstr>
      <vt:lpstr>PowerPoint-præsentation</vt:lpstr>
      <vt:lpstr>Total projektbudget and total funding IFD Max €300.000 pr. DK partner / €500.000 per DK project  + EU max 50% of project budget</vt:lpstr>
      <vt:lpstr>How much can you get? </vt:lpstr>
      <vt:lpstr>IFD funding rates and rules for Danish applicants to KDT projects</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Grand Overview</dc:title>
  <dc:creator>Kristoffer Dunne</dc:creator>
  <cp:lastModifiedBy>Amanda Bohl</cp:lastModifiedBy>
  <cp:revision>147</cp:revision>
  <dcterms:created xsi:type="dcterms:W3CDTF">2019-08-20T19:15:54Z</dcterms:created>
  <dcterms:modified xsi:type="dcterms:W3CDTF">2023-02-24T07:34:22Z</dcterms:modified>
</cp:coreProperties>
</file>